
<file path=[Content_Types].xml><?xml version="1.0" encoding="utf-8"?>
<Types xmlns="http://schemas.openxmlformats.org/package/2006/content-types">
  <Default Extension="emf" ContentType="image/x-emf"/>
  <Default Extension="gif" ContentType="image/gi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7" r:id="rId2"/>
    <p:sldId id="290" r:id="rId3"/>
    <p:sldId id="263" r:id="rId4"/>
    <p:sldId id="264" r:id="rId5"/>
    <p:sldId id="356" r:id="rId6"/>
    <p:sldId id="385" r:id="rId7"/>
    <p:sldId id="369" r:id="rId8"/>
    <p:sldId id="265" r:id="rId9"/>
    <p:sldId id="387" r:id="rId10"/>
    <p:sldId id="388" r:id="rId11"/>
    <p:sldId id="389" r:id="rId12"/>
    <p:sldId id="391" r:id="rId13"/>
    <p:sldId id="390" r:id="rId14"/>
    <p:sldId id="267" r:id="rId15"/>
    <p:sldId id="268" r:id="rId16"/>
    <p:sldId id="269" r:id="rId17"/>
    <p:sldId id="270" r:id="rId18"/>
    <p:sldId id="271" r:id="rId19"/>
    <p:sldId id="358" r:id="rId20"/>
    <p:sldId id="392" r:id="rId21"/>
    <p:sldId id="334" r:id="rId22"/>
    <p:sldId id="323" r:id="rId23"/>
    <p:sldId id="325" r:id="rId24"/>
    <p:sldId id="370" r:id="rId25"/>
    <p:sldId id="371" r:id="rId26"/>
    <p:sldId id="374" r:id="rId27"/>
    <p:sldId id="373" r:id="rId28"/>
    <p:sldId id="379" r:id="rId29"/>
    <p:sldId id="349" r:id="rId30"/>
    <p:sldId id="380" r:id="rId31"/>
    <p:sldId id="281" r:id="rId32"/>
    <p:sldId id="319" r:id="rId33"/>
    <p:sldId id="31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43B7"/>
    <a:srgbClr val="07B914"/>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466" autoAdjust="0"/>
    <p:restoredTop sz="94660"/>
  </p:normalViewPr>
  <p:slideViewPr>
    <p:cSldViewPr snapToGrid="0">
      <p:cViewPr varScale="1">
        <p:scale>
          <a:sx n="74" d="100"/>
          <a:sy n="74" d="100"/>
        </p:scale>
        <p:origin x="70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50B545-28AE-4A92-9C85-591F96B369FF}" type="datetimeFigureOut">
              <a:rPr lang="en-US" smtClean="0"/>
              <a:t>6/12/2020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73AF4F-7075-4C2C-B3E6-32BC5923238B}" type="slidenum">
              <a:rPr lang="en-US" smtClean="0"/>
              <a:t>‹#›</a:t>
            </a:fld>
            <a:endParaRPr lang="en-US"/>
          </a:p>
        </p:txBody>
      </p:sp>
    </p:spTree>
    <p:extLst>
      <p:ext uri="{BB962C8B-B14F-4D97-AF65-F5344CB8AC3E}">
        <p14:creationId xmlns:p14="http://schemas.microsoft.com/office/powerpoint/2010/main" val="2774103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25605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5790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80662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37415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380665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31125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84747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730596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95602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3741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320275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190165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894553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095016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77411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08090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28014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36918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52834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24881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40490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00972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230117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3732823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4008821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3481662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 name="Google Shape;26;p2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 name="Google Shape;28;p2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2691846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
        <p:cNvGrpSpPr/>
        <p:nvPr/>
      </p:nvGrpSpPr>
      <p:grpSpPr>
        <a:xfrm>
          <a:off x="0" y="0"/>
          <a:ext cx="0" cy="0"/>
          <a:chOff x="0" y="0"/>
          <a:chExt cx="0" cy="0"/>
        </a:xfrm>
      </p:grpSpPr>
      <p:sp>
        <p:nvSpPr>
          <p:cNvPr id="33" name="Google Shape;33;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3064607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6"/>
        <p:cNvGrpSpPr/>
        <p:nvPr/>
      </p:nvGrpSpPr>
      <p:grpSpPr>
        <a:xfrm>
          <a:off x="0" y="0"/>
          <a:ext cx="0" cy="0"/>
          <a:chOff x="0" y="0"/>
          <a:chExt cx="0" cy="0"/>
        </a:xfrm>
      </p:grpSpPr>
      <p:sp>
        <p:nvSpPr>
          <p:cNvPr id="37" name="Google Shape;37;p2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9" name="Google Shape;39;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575975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2"/>
        <p:cNvGrpSpPr/>
        <p:nvPr/>
      </p:nvGrpSpPr>
      <p:grpSpPr>
        <a:xfrm>
          <a:off x="0" y="0"/>
          <a:ext cx="0" cy="0"/>
          <a:chOff x="0" y="0"/>
          <a:chExt cx="0" cy="0"/>
        </a:xfrm>
      </p:grpSpPr>
      <p:sp>
        <p:nvSpPr>
          <p:cNvPr id="43" name="Google Shape;43;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387317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2590351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1117547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399919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3062870657"/>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4.xml"/><Relationship Id="rId4" Type="http://schemas.openxmlformats.org/officeDocument/2006/relationships/image" Target="../media/image12.emf"/></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4.xml"/><Relationship Id="rId1" Type="http://schemas.openxmlformats.org/officeDocument/2006/relationships/video" Target="https://www.youtube.com/embed/DwKPFT-RioU?feature=oembed" TargetMode="External"/><Relationship Id="rId5" Type="http://schemas.openxmlformats.org/officeDocument/2006/relationships/hyperlink" Target="https://www.youtube.com/watch?v=DwKPFT-RioU" TargetMode="Externa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4.xml"/><Relationship Id="rId1" Type="http://schemas.openxmlformats.org/officeDocument/2006/relationships/video" Target="https://www.youtube.com/embed/ube21r7l2oM?start=3&amp;feature=oembed" TargetMode="External"/><Relationship Id="rId5" Type="http://schemas.openxmlformats.org/officeDocument/2006/relationships/hyperlink" Target="https://www.youtube.com/watch?v=ube21r7l2oM&amp;t=3s" TargetMode="Externa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slideLayout" Target="../slideLayouts/slideLayout4.xml"/><Relationship Id="rId7" Type="http://schemas.openxmlformats.org/officeDocument/2006/relationships/image" Target="../media/image18.pn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5.wdp"/><Relationship Id="rId5" Type="http://schemas.openxmlformats.org/officeDocument/2006/relationships/image" Target="../media/image17.png"/><Relationship Id="rId4" Type="http://schemas.openxmlformats.org/officeDocument/2006/relationships/notesSlide" Target="../notesSlides/notesSlide8.xml"/><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quizlet.com/class/14390278/"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4.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5.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28.jpeg"/><Relationship Id="rId4" Type="http://schemas.microsoft.com/office/2007/relationships/hdphoto" Target="../media/hdphoto7.wdp"/></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microsoft.com/office/2007/relationships/hdphoto" Target="../media/hdphoto8.wdp"/></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33.emf"/><Relationship Id="rId5" Type="http://schemas.openxmlformats.org/officeDocument/2006/relationships/image" Target="../media/image32.emf"/><Relationship Id="rId4" Type="http://schemas.microsoft.com/office/2007/relationships/hdphoto" Target="../media/hdphoto9.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3.emf"/><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PFXSqRWVxcc&amp;t=40s" TargetMode="External"/><Relationship Id="rId2" Type="http://schemas.openxmlformats.org/officeDocument/2006/relationships/slideLayout" Target="../slideLayouts/slideLayout4.xml"/><Relationship Id="rId1" Type="http://schemas.openxmlformats.org/officeDocument/2006/relationships/video" Target="https://www.youtube.com/embed/PFXSqRWVxcc?start=40&amp;feature=oembed" TargetMode="External"/><Relationship Id="rId6" Type="http://schemas.openxmlformats.org/officeDocument/2006/relationships/image" Target="../media/image34.jpeg"/><Relationship Id="rId5" Type="http://schemas.microsoft.com/office/2007/relationships/hdphoto" Target="../media/hdphoto9.wdp"/><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microsoft.com/office/2007/relationships/hdphoto" Target="../media/hdphoto10.wdp"/><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8" Type="http://schemas.openxmlformats.org/officeDocument/2006/relationships/hyperlink" Target="https://www.pinterest.co.kr/pin/338614465735198014/" TargetMode="External"/><Relationship Id="rId13" Type="http://schemas.openxmlformats.org/officeDocument/2006/relationships/hyperlink" Target="http://clipart-library.com/writing-book-cliparts.html" TargetMode="External"/><Relationship Id="rId3" Type="http://schemas.openxmlformats.org/officeDocument/2006/relationships/hyperlink" Target="https://www.history.com/topics/world-war-ii" TargetMode="External"/><Relationship Id="rId7" Type="http://schemas.openxmlformats.org/officeDocument/2006/relationships/hyperlink" Target="https://yourteenmag.com/family-life/communication/9-signs-its-almost-the-end-of-the-school-year" TargetMode="External"/><Relationship Id="rId12" Type="http://schemas.openxmlformats.org/officeDocument/2006/relationships/hyperlink" Target="https://www.youtube.com/watch?v=PFXSqRWVxcc&amp;t=40s" TargetMode="External"/><Relationship Id="rId2" Type="http://schemas.openxmlformats.org/officeDocument/2006/relationships/hyperlink" Target="https://www.cleanpng.com/png-scalable-vector-graphics-paper-royalty-free-clip-a-6012096/download-png.html" TargetMode="External"/><Relationship Id="rId1" Type="http://schemas.openxmlformats.org/officeDocument/2006/relationships/slideLayout" Target="../slideLayouts/slideLayout4.xml"/><Relationship Id="rId6" Type="http://schemas.openxmlformats.org/officeDocument/2006/relationships/hyperlink" Target="https://www.youtube.com/watch?v=DwKPFT-RioU" TargetMode="External"/><Relationship Id="rId11" Type="http://schemas.openxmlformats.org/officeDocument/2006/relationships/hyperlink" Target="https://www.bbc.co.uk/programmes/b00f6hbp" TargetMode="External"/><Relationship Id="rId5" Type="http://schemas.openxmlformats.org/officeDocument/2006/relationships/hyperlink" Target="https://www.youtube.com/watch?v=ube21r7l2oM&amp;t=3s" TargetMode="External"/><Relationship Id="rId10" Type="http://schemas.openxmlformats.org/officeDocument/2006/relationships/hyperlink" Target="https://en.wikipedia.org/wiki/Inca_Empire" TargetMode="External"/><Relationship Id="rId4" Type="http://schemas.openxmlformats.org/officeDocument/2006/relationships/hyperlink" Target="https://www.history.com/topics/cold-war/fall-of-the-berlin-wall-video" TargetMode="External"/><Relationship Id="rId9" Type="http://schemas.openxmlformats.org/officeDocument/2006/relationships/hyperlink" Target="https://www.drshirley.org/geog/map14_alex.gif" TargetMode="External"/><Relationship Id="rId14" Type="http://schemas.openxmlformats.org/officeDocument/2006/relationships/hyperlink" Target="https://www.uihere.com/free-cliparts/question-mark-emoticon-clip-art-silly-question-cliparts-1429704"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4.xml"/><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151860" y="2296632"/>
            <a:ext cx="10182447" cy="3625702"/>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ts val="6000"/>
              <a:buFont typeface="Calibri"/>
              <a:buNone/>
            </a:pPr>
            <a:r>
              <a:rPr lang="ko-KR" dirty="0"/>
              <a:t> </a:t>
            </a:r>
            <a:br>
              <a:rPr lang="en-US" altLang="ko-KR" dirty="0"/>
            </a:br>
            <a:br>
              <a:rPr lang="en-US" altLang="ko-KR" dirty="0"/>
            </a:br>
            <a:br>
              <a:rPr lang="en-US" altLang="ko-KR" dirty="0"/>
            </a:br>
            <a:br>
              <a:rPr lang="en-US" altLang="ko-KR" dirty="0"/>
            </a:br>
            <a:r>
              <a:rPr lang="ko-KR" altLang="en-US" dirty="0"/>
              <a:t>재외동포를 위한 한국어</a:t>
            </a:r>
            <a:r>
              <a:rPr lang="en-US" altLang="ko-KR" dirty="0"/>
              <a:t>(</a:t>
            </a:r>
            <a:r>
              <a:rPr lang="ko-KR" altLang="en-US" dirty="0"/>
              <a:t>영어권</a:t>
            </a:r>
            <a:r>
              <a:rPr lang="en-US" altLang="ko-KR" dirty="0"/>
              <a:t>)</a:t>
            </a:r>
            <a:br>
              <a:rPr lang="en-US" altLang="ko-KR" dirty="0"/>
            </a:br>
            <a:r>
              <a:rPr lang="ko-KR" altLang="en-US" dirty="0"/>
              <a:t> </a:t>
            </a:r>
            <a:br>
              <a:rPr lang="en-US" altLang="ko-KR" dirty="0"/>
            </a:br>
            <a:r>
              <a:rPr lang="en-US" altLang="ko-KR" dirty="0"/>
              <a:t>6-2 </a:t>
            </a:r>
            <a:br>
              <a:rPr lang="ko-KR" dirty="0"/>
            </a:br>
            <a:endParaRPr dirty="0"/>
          </a:p>
        </p:txBody>
      </p:sp>
      <p:sp>
        <p:nvSpPr>
          <p:cNvPr id="6"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5" name="Picture 4" descr="A close up of a sign&#10;&#10;Description automatically generated">
            <a:extLst>
              <a:ext uri="{FF2B5EF4-FFF2-40B4-BE49-F238E27FC236}">
                <a16:creationId xmlns:a16="http://schemas.microsoft.com/office/drawing/2014/main" id="{94544704-665B-4DD5-B435-66D7038A33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3977" y="238933"/>
            <a:ext cx="2144046" cy="2144046"/>
          </a:xfrm>
          <a:prstGeom prst="rect">
            <a:avLst/>
          </a:prstGeom>
        </p:spPr>
      </p:pic>
      <p:grpSp>
        <p:nvGrpSpPr>
          <p:cNvPr id="7" name="Group 6">
            <a:extLst>
              <a:ext uri="{FF2B5EF4-FFF2-40B4-BE49-F238E27FC236}">
                <a16:creationId xmlns:a16="http://schemas.microsoft.com/office/drawing/2014/main" id="{1DCBD9F1-03E6-48A7-86DF-03E4D7C04747}"/>
              </a:ext>
            </a:extLst>
          </p:cNvPr>
          <p:cNvGrpSpPr/>
          <p:nvPr/>
        </p:nvGrpSpPr>
        <p:grpSpPr>
          <a:xfrm>
            <a:off x="8349389" y="3974294"/>
            <a:ext cx="3222851" cy="2731305"/>
            <a:chOff x="8349389" y="3974294"/>
            <a:chExt cx="3222851" cy="2731305"/>
          </a:xfrm>
        </p:grpSpPr>
        <p:sp>
          <p:nvSpPr>
            <p:cNvPr id="8" name="Oval 7">
              <a:extLst>
                <a:ext uri="{FF2B5EF4-FFF2-40B4-BE49-F238E27FC236}">
                  <a16:creationId xmlns:a16="http://schemas.microsoft.com/office/drawing/2014/main" id="{27EC2DD0-9E67-45A8-9E74-8E8A10080889}"/>
                </a:ext>
              </a:extLst>
            </p:cNvPr>
            <p:cNvSpPr/>
            <p:nvPr/>
          </p:nvSpPr>
          <p:spPr>
            <a:xfrm>
              <a:off x="8475405" y="3974294"/>
              <a:ext cx="2777613" cy="2731305"/>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pic>
          <p:nvPicPr>
            <p:cNvPr id="9" name="Picture 8">
              <a:extLst>
                <a:ext uri="{FF2B5EF4-FFF2-40B4-BE49-F238E27FC236}">
                  <a16:creationId xmlns:a16="http://schemas.microsoft.com/office/drawing/2014/main" id="{ADEEC3F0-406F-48C5-874E-046A335EF84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8588" b="72123" l="34017" r="74149">
                          <a14:foregroundMark x1="42188" y1="30556" x2="43854" y2="39444"/>
                          <a14:foregroundMark x1="47708" y1="36574" x2="46771" y2="39537"/>
                          <a14:foregroundMark x1="46250" y1="46852" x2="46354" y2="48889"/>
                          <a14:foregroundMark x1="51250" y1="24907" x2="53854" y2="28426"/>
                          <a14:foregroundMark x1="60260" y1="36759" x2="60208" y2="36759"/>
                          <a14:foregroundMark x1="66615" y1="53611" x2="67031" y2="55833"/>
                          <a14:foregroundMark x1="37083" y1="23611" x2="41094" y2="23241"/>
                          <a14:foregroundMark x1="41094" y1="23241" x2="45260" y2="23426"/>
                          <a14:foregroundMark x1="45260" y1="23426" x2="47865" y2="23241"/>
                          <a14:foregroundMark x1="36875" y1="21019" x2="41042" y2="20741"/>
                          <a14:foregroundMark x1="41042" y1="20741" x2="43125" y2="20926"/>
                          <a14:foregroundMark x1="36510" y1="21944" x2="36667" y2="24167"/>
                          <a14:foregroundMark x1="36667" y1="24167" x2="44792" y2="24907"/>
                          <a14:foregroundMark x1="44792" y1="24167" x2="47708" y2="24167"/>
                          <a14:foregroundMark x1="47760" y1="23611" x2="48333" y2="23426"/>
                          <a14:foregroundMark x1="47917" y1="22407" x2="41667" y2="22407"/>
                          <a14:foregroundMark x1="42917" y1="21667" x2="43750" y2="22407"/>
                          <a14:foregroundMark x1="43333" y1="21667" x2="43958" y2="21944"/>
                          <a14:foregroundMark x1="48438" y1="22222" x2="48333" y2="24167"/>
                          <a14:foregroundMark x1="37031" y1="25093" x2="41198" y2="25370"/>
                          <a14:foregroundMark x1="41198" y1="25370" x2="43698" y2="24907"/>
                          <a14:foregroundMark x1="36875" y1="21204" x2="37292" y2="21204"/>
                          <a14:foregroundMark x1="36927" y1="20278" x2="37604" y2="21481"/>
                          <a14:foregroundMark x1="37083" y1="21019" x2="38958" y2="20926"/>
                          <a14:foregroundMark x1="37083" y1="20926" x2="41042" y2="21481"/>
                          <a14:foregroundMark x1="41042" y1="21481" x2="40625" y2="20741"/>
                          <a14:foregroundMark x1="38698" y1="20926" x2="42917" y2="20185"/>
                          <a14:foregroundMark x1="42917" y1="20185" x2="42917" y2="20741"/>
                          <a14:foregroundMark x1="36667" y1="20278" x2="38438" y2="20463"/>
                          <a14:foregroundMark x1="38333" y1="20741" x2="41458" y2="20278"/>
                          <a14:foregroundMark x1="38333" y1="20463" x2="39375" y2="20185"/>
                          <a14:foregroundMark x1="44375" y1="25370" x2="48281" y2="24815"/>
                          <a14:foregroundMark x1="48281" y1="24815" x2="48281" y2="24907"/>
                          <a14:foregroundMark x1="54375" y1="30370" x2="54427" y2="31296"/>
                          <a14:foregroundMark x1="54010" y1="36296" x2="53854" y2="36944"/>
                          <a14:foregroundMark x1="52760" y1="38519" x2="53177" y2="37778"/>
                          <a14:foregroundMark x1="54271" y1="42500" x2="53958" y2="43241"/>
                          <a14:foregroundMark x1="53281" y1="45833" x2="53594" y2="45648"/>
                          <a14:foregroundMark x1="55104" y1="45926" x2="55833" y2="47130"/>
                          <a14:foregroundMark x1="56042" y1="49907" x2="56094" y2="51852"/>
                          <a14:foregroundMark x1="55937" y1="53519" x2="55260" y2="55741"/>
                          <a14:foregroundMark x1="42604" y1="41389" x2="42344" y2="42130"/>
                          <a14:foregroundMark x1="62760" y1="34722" x2="61094" y2="36481"/>
                          <a14:foregroundMark x1="64688" y1="39259" x2="64271" y2="40278"/>
                          <a14:foregroundMark x1="67708" y1="35093" x2="67708" y2="36574"/>
                        </a14:backgroundRemoval>
                      </a14:imgEffect>
                    </a14:imgLayer>
                  </a14:imgProps>
                </a:ext>
              </a:extLst>
            </a:blip>
            <a:srcRect l="29000" t="11896" r="20834" b="21185"/>
            <a:stretch/>
          </p:blipFill>
          <p:spPr>
            <a:xfrm>
              <a:off x="8349389" y="4202736"/>
              <a:ext cx="3222851" cy="2418220"/>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11" name="Picture 10">
            <a:extLst>
              <a:ext uri="{FF2B5EF4-FFF2-40B4-BE49-F238E27FC236}">
                <a16:creationId xmlns:a16="http://schemas.microsoft.com/office/drawing/2014/main" id="{326CC90D-C08B-492E-892B-83B898BFB25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2197" t="39933" r="5630" b="49409"/>
          <a:stretch/>
        </p:blipFill>
        <p:spPr>
          <a:xfrm>
            <a:off x="0" y="-6245"/>
            <a:ext cx="12192000" cy="831146"/>
          </a:xfrm>
          <a:prstGeom prst="rect">
            <a:avLst/>
          </a:prstGeom>
        </p:spPr>
      </p:pic>
      <p:sp>
        <p:nvSpPr>
          <p:cNvPr id="20" name="Title 1">
            <a:extLst>
              <a:ext uri="{FF2B5EF4-FFF2-40B4-BE49-F238E27FC236}">
                <a16:creationId xmlns:a16="http://schemas.microsoft.com/office/drawing/2014/main" id="{65EE363A-1DFA-40A5-BFC2-0A554CA5CA54}"/>
              </a:ext>
            </a:extLst>
          </p:cNvPr>
          <p:cNvSpPr txBox="1">
            <a:spLocks/>
          </p:cNvSpPr>
          <p:nvPr/>
        </p:nvSpPr>
        <p:spPr>
          <a:xfrm>
            <a:off x="9275594" y="98502"/>
            <a:ext cx="2657354" cy="675057"/>
          </a:xfrm>
          <a:prstGeom prst="rect">
            <a:avLst/>
          </a:prstGeom>
        </p:spPr>
        <p:txBody>
          <a:bodyPr>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ko-KR" altLang="en-US" sz="3600" kern="0" dirty="0"/>
              <a:t>교과서 </a:t>
            </a:r>
            <a:r>
              <a:rPr lang="en-US" altLang="ko-KR" sz="3600" kern="0" dirty="0"/>
              <a:t>33</a:t>
            </a:r>
            <a:r>
              <a:rPr lang="ko-KR" altLang="en-US" sz="3600" kern="0" dirty="0"/>
              <a:t>쪽</a:t>
            </a:r>
            <a:endParaRPr lang="en-US" sz="3600" kern="0" dirty="0"/>
          </a:p>
        </p:txBody>
      </p:sp>
      <p:sp>
        <p:nvSpPr>
          <p:cNvPr id="21" name="TextBox 20">
            <a:extLst>
              <a:ext uri="{FF2B5EF4-FFF2-40B4-BE49-F238E27FC236}">
                <a16:creationId xmlns:a16="http://schemas.microsoft.com/office/drawing/2014/main" id="{89BA8F1C-668B-4459-9456-8E5EC3B0D0D7}"/>
              </a:ext>
            </a:extLst>
          </p:cNvPr>
          <p:cNvSpPr txBox="1"/>
          <p:nvPr/>
        </p:nvSpPr>
        <p:spPr>
          <a:xfrm>
            <a:off x="2905760" y="106313"/>
            <a:ext cx="6553200" cy="707886"/>
          </a:xfrm>
          <a:prstGeom prst="rect">
            <a:avLst/>
          </a:prstGeom>
          <a:noFill/>
        </p:spPr>
        <p:txBody>
          <a:bodyPr wrap="square" rtlCol="0">
            <a:spAutoFit/>
          </a:bodyPr>
          <a:lstStyle/>
          <a:p>
            <a:pPr algn="ctr"/>
            <a:r>
              <a:rPr lang="ko-KR" altLang="en-US" sz="4000" b="1" dirty="0"/>
              <a:t>역사와 공간 관련 어휘</a:t>
            </a:r>
            <a:endParaRPr lang="en-US" sz="4000" dirty="0"/>
          </a:p>
        </p:txBody>
      </p:sp>
      <p:graphicFrame>
        <p:nvGraphicFramePr>
          <p:cNvPr id="3" name="Table 5">
            <a:extLst>
              <a:ext uri="{FF2B5EF4-FFF2-40B4-BE49-F238E27FC236}">
                <a16:creationId xmlns:a16="http://schemas.microsoft.com/office/drawing/2014/main" id="{EA5EF553-CA77-4821-B91F-943C5C46647C}"/>
              </a:ext>
            </a:extLst>
          </p:cNvPr>
          <p:cNvGraphicFramePr>
            <a:graphicFrameLocks noGrp="1"/>
          </p:cNvGraphicFramePr>
          <p:nvPr>
            <p:extLst>
              <p:ext uri="{D42A27DB-BD31-4B8C-83A1-F6EECF244321}">
                <p14:modId xmlns:p14="http://schemas.microsoft.com/office/powerpoint/2010/main" val="1622771038"/>
              </p:ext>
            </p:extLst>
          </p:nvPr>
        </p:nvGraphicFramePr>
        <p:xfrm>
          <a:off x="0" y="847710"/>
          <a:ext cx="12192000" cy="4580595"/>
        </p:xfrm>
        <a:graphic>
          <a:graphicData uri="http://schemas.openxmlformats.org/drawingml/2006/table">
            <a:tbl>
              <a:tblPr firstRow="1" bandRow="1">
                <a:tableStyleId>{5940675A-B579-460E-94D1-54222C63F5DA}</a:tableStyleId>
              </a:tblPr>
              <a:tblGrid>
                <a:gridCol w="6096000">
                  <a:extLst>
                    <a:ext uri="{9D8B030D-6E8A-4147-A177-3AD203B41FA5}">
                      <a16:colId xmlns:a16="http://schemas.microsoft.com/office/drawing/2014/main" val="584074361"/>
                    </a:ext>
                  </a:extLst>
                </a:gridCol>
                <a:gridCol w="6096000">
                  <a:extLst>
                    <a:ext uri="{9D8B030D-6E8A-4147-A177-3AD203B41FA5}">
                      <a16:colId xmlns:a16="http://schemas.microsoft.com/office/drawing/2014/main" val="872838069"/>
                    </a:ext>
                  </a:extLst>
                </a:gridCol>
              </a:tblGrid>
              <a:tr h="1526865">
                <a:tc>
                  <a:txBody>
                    <a:bodyPr/>
                    <a:lstStyle/>
                    <a:p>
                      <a:pPr algn="ctr"/>
                      <a:r>
                        <a:rPr lang="ko-KR" altLang="en-US" sz="4000" dirty="0"/>
                        <a:t>전쟁이 발발하다</a:t>
                      </a:r>
                      <a:endParaRPr lang="en-US" sz="4000" dirty="0"/>
                    </a:p>
                  </a:txBody>
                  <a:tcPr anchor="ctr"/>
                </a:tc>
                <a:tc>
                  <a:txBody>
                    <a:bodyPr/>
                    <a:lstStyle/>
                    <a:p>
                      <a:pPr algn="ctr"/>
                      <a:r>
                        <a:rPr lang="ko-KR" altLang="en-US" sz="4000" dirty="0"/>
                        <a:t>전쟁에서 승리하다</a:t>
                      </a:r>
                      <a:endParaRPr lang="en-US" sz="4000" dirty="0"/>
                    </a:p>
                  </a:txBody>
                  <a:tcPr anchor="ctr"/>
                </a:tc>
                <a:extLst>
                  <a:ext uri="{0D108BD9-81ED-4DB2-BD59-A6C34878D82A}">
                    <a16:rowId xmlns:a16="http://schemas.microsoft.com/office/drawing/2014/main" val="1397550142"/>
                  </a:ext>
                </a:extLst>
              </a:tr>
              <a:tr h="1526865">
                <a:tc>
                  <a:txBody>
                    <a:bodyPr/>
                    <a:lstStyle/>
                    <a:p>
                      <a:pPr algn="ctr"/>
                      <a:r>
                        <a:rPr lang="ko-KR" altLang="en-US" sz="4000" dirty="0"/>
                        <a:t>전쟁을 끝내다</a:t>
                      </a:r>
                      <a:endParaRPr lang="en-US" sz="4000" dirty="0"/>
                    </a:p>
                  </a:txBody>
                  <a:tcPr anchor="ctr"/>
                </a:tc>
                <a:tc>
                  <a:txBody>
                    <a:bodyPr/>
                    <a:lstStyle/>
                    <a:p>
                      <a:pPr algn="ctr"/>
                      <a:r>
                        <a:rPr lang="ko-KR" altLang="en-US" sz="4000" dirty="0"/>
                        <a:t>전쟁에서 패하다</a:t>
                      </a:r>
                      <a:endParaRPr lang="en-US" sz="4000" dirty="0"/>
                    </a:p>
                  </a:txBody>
                  <a:tcPr anchor="ctr"/>
                </a:tc>
                <a:extLst>
                  <a:ext uri="{0D108BD9-81ED-4DB2-BD59-A6C34878D82A}">
                    <a16:rowId xmlns:a16="http://schemas.microsoft.com/office/drawing/2014/main" val="2073955797"/>
                  </a:ext>
                </a:extLst>
              </a:tr>
              <a:tr h="1526865">
                <a:tc>
                  <a:txBody>
                    <a:bodyPr/>
                    <a:lstStyle/>
                    <a:p>
                      <a:pPr algn="ctr"/>
                      <a:r>
                        <a:rPr lang="ko-KR" altLang="en-US" sz="4000" dirty="0"/>
                        <a:t>제국이 멸망하다</a:t>
                      </a:r>
                      <a:endParaRPr lang="en-US" sz="4000" dirty="0"/>
                    </a:p>
                  </a:txBody>
                  <a:tcPr anchor="ctr"/>
                </a:tc>
                <a:tc>
                  <a:txBody>
                    <a:bodyPr/>
                    <a:lstStyle/>
                    <a:p>
                      <a:pPr algn="ctr"/>
                      <a:endParaRPr lang="en-US" sz="4000" dirty="0"/>
                    </a:p>
                  </a:txBody>
                  <a:tcPr anchor="ctr"/>
                </a:tc>
                <a:extLst>
                  <a:ext uri="{0D108BD9-81ED-4DB2-BD59-A6C34878D82A}">
                    <a16:rowId xmlns:a16="http://schemas.microsoft.com/office/drawing/2014/main" val="53464318"/>
                  </a:ext>
                </a:extLst>
              </a:tr>
            </a:tbl>
          </a:graphicData>
        </a:graphic>
      </p:graphicFrame>
      <p:sp>
        <p:nvSpPr>
          <p:cNvPr id="7" name="Rectangle 6">
            <a:extLst>
              <a:ext uri="{FF2B5EF4-FFF2-40B4-BE49-F238E27FC236}">
                <a16:creationId xmlns:a16="http://schemas.microsoft.com/office/drawing/2014/main" id="{E8924641-98FC-427D-AFF0-28EE0183D111}"/>
              </a:ext>
            </a:extLst>
          </p:cNvPr>
          <p:cNvSpPr/>
          <p:nvPr/>
        </p:nvSpPr>
        <p:spPr>
          <a:xfrm>
            <a:off x="6096000" y="3918730"/>
            <a:ext cx="6096000" cy="150957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3200" dirty="0"/>
              <a:t>여기 있는 어휘들의 공통점은</a:t>
            </a:r>
            <a:r>
              <a:rPr lang="en-US" altLang="ko-KR" sz="3200" dirty="0"/>
              <a:t>?</a:t>
            </a:r>
            <a:endParaRPr lang="en-US" sz="3200" dirty="0"/>
          </a:p>
        </p:txBody>
      </p:sp>
    </p:spTree>
    <p:extLst>
      <p:ext uri="{BB962C8B-B14F-4D97-AF65-F5344CB8AC3E}">
        <p14:creationId xmlns:p14="http://schemas.microsoft.com/office/powerpoint/2010/main" val="3239849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82;p29">
            <a:extLst>
              <a:ext uri="{FF2B5EF4-FFF2-40B4-BE49-F238E27FC236}">
                <a16:creationId xmlns:a16="http://schemas.microsoft.com/office/drawing/2014/main" id="{66C8DD02-CAF3-4FAB-8FF2-410328BBDA5A}"/>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TextBox 3">
            <a:extLst>
              <a:ext uri="{FF2B5EF4-FFF2-40B4-BE49-F238E27FC236}">
                <a16:creationId xmlns:a16="http://schemas.microsoft.com/office/drawing/2014/main" id="{7B171296-C9AB-4D53-9B9A-3976C53B52D8}"/>
              </a:ext>
            </a:extLst>
          </p:cNvPr>
          <p:cNvSpPr txBox="1"/>
          <p:nvPr/>
        </p:nvSpPr>
        <p:spPr>
          <a:xfrm>
            <a:off x="172721" y="2973799"/>
            <a:ext cx="3814887" cy="2810641"/>
          </a:xfrm>
          <a:prstGeom prst="rect">
            <a:avLst/>
          </a:prstGeom>
          <a:noFill/>
        </p:spPr>
        <p:txBody>
          <a:bodyPr wrap="square" rtlCol="0">
            <a:spAutoFit/>
          </a:bodyPr>
          <a:lstStyle/>
          <a:p>
            <a:pPr algn="ctr">
              <a:lnSpc>
                <a:spcPct val="120000"/>
              </a:lnSpc>
            </a:pPr>
            <a:r>
              <a:rPr lang="ko-KR" altLang="en-US" sz="3000" b="1" dirty="0">
                <a:solidFill>
                  <a:srgbClr val="0070C0"/>
                </a:solidFill>
                <a:latin typeface="+mn-ea"/>
              </a:rPr>
              <a:t>어떤 역사적 사건을 보여 주는 그림이에요</a:t>
            </a:r>
            <a:r>
              <a:rPr lang="en-US" altLang="ko-KR" sz="3000" b="1" dirty="0">
                <a:solidFill>
                  <a:srgbClr val="0070C0"/>
                </a:solidFill>
                <a:latin typeface="+mn-ea"/>
              </a:rPr>
              <a:t>? </a:t>
            </a:r>
            <a:r>
              <a:rPr lang="ko-KR" altLang="en-US" sz="3000" b="1" dirty="0">
                <a:solidFill>
                  <a:srgbClr val="0070C0"/>
                </a:solidFill>
                <a:latin typeface="+mn-ea"/>
              </a:rPr>
              <a:t>가운데 서 있는 사람이 누구일까요</a:t>
            </a:r>
            <a:r>
              <a:rPr lang="en-US" altLang="ko-KR" sz="3000" b="1" dirty="0">
                <a:solidFill>
                  <a:srgbClr val="0070C0"/>
                </a:solidFill>
                <a:latin typeface="+mn-ea"/>
              </a:rPr>
              <a:t>?</a:t>
            </a:r>
            <a:endParaRPr lang="en-US" sz="3000" b="1" dirty="0">
              <a:solidFill>
                <a:srgbClr val="0070C0"/>
              </a:solidFill>
              <a:latin typeface="+mn-ea"/>
            </a:endParaRPr>
          </a:p>
        </p:txBody>
      </p:sp>
      <p:sp>
        <p:nvSpPr>
          <p:cNvPr id="6" name="TextBox 5">
            <a:extLst>
              <a:ext uri="{FF2B5EF4-FFF2-40B4-BE49-F238E27FC236}">
                <a16:creationId xmlns:a16="http://schemas.microsoft.com/office/drawing/2014/main" id="{748137EE-2DF8-46C6-9EBF-D1DC93D46172}"/>
              </a:ext>
            </a:extLst>
          </p:cNvPr>
          <p:cNvSpPr txBox="1"/>
          <p:nvPr/>
        </p:nvSpPr>
        <p:spPr>
          <a:xfrm>
            <a:off x="4205896" y="2973799"/>
            <a:ext cx="3780208" cy="2810641"/>
          </a:xfrm>
          <a:prstGeom prst="rect">
            <a:avLst/>
          </a:prstGeom>
          <a:noFill/>
        </p:spPr>
        <p:txBody>
          <a:bodyPr wrap="square" rtlCol="0">
            <a:spAutoFit/>
          </a:bodyPr>
          <a:lstStyle/>
          <a:p>
            <a:pPr algn="ctr">
              <a:lnSpc>
                <a:spcPct val="120000"/>
              </a:lnSpc>
            </a:pPr>
            <a:r>
              <a:rPr lang="ko-KR" altLang="en-US" sz="3000" b="1" dirty="0">
                <a:solidFill>
                  <a:srgbClr val="C00000"/>
                </a:solidFill>
                <a:latin typeface="+mn-ea"/>
              </a:rPr>
              <a:t>이 사람들은 누구예요</a:t>
            </a:r>
            <a:r>
              <a:rPr lang="en-US" altLang="ko-KR" sz="3000" b="1" dirty="0">
                <a:solidFill>
                  <a:srgbClr val="C00000"/>
                </a:solidFill>
                <a:latin typeface="+mn-ea"/>
              </a:rPr>
              <a:t>? </a:t>
            </a:r>
            <a:r>
              <a:rPr lang="ko-KR" altLang="en-US" sz="3000" b="1" dirty="0">
                <a:solidFill>
                  <a:srgbClr val="C00000"/>
                </a:solidFill>
                <a:latin typeface="+mn-ea"/>
              </a:rPr>
              <a:t>왼쪽의 사건과 어떤 관련이 있나요</a:t>
            </a:r>
            <a:r>
              <a:rPr lang="en-US" altLang="ko-KR" sz="3000" b="1" dirty="0">
                <a:solidFill>
                  <a:srgbClr val="C00000"/>
                </a:solidFill>
                <a:latin typeface="+mn-ea"/>
              </a:rPr>
              <a:t>? </a:t>
            </a:r>
            <a:r>
              <a:rPr lang="ko-KR" altLang="en-US" sz="3000" b="1" dirty="0">
                <a:solidFill>
                  <a:srgbClr val="C00000"/>
                </a:solidFill>
                <a:latin typeface="+mn-ea"/>
              </a:rPr>
              <a:t>이들의 삶이 어떻게 변했을까요</a:t>
            </a:r>
            <a:r>
              <a:rPr lang="en-US" altLang="ko-KR" sz="3000" b="1" dirty="0">
                <a:solidFill>
                  <a:srgbClr val="C00000"/>
                </a:solidFill>
                <a:latin typeface="+mn-ea"/>
              </a:rPr>
              <a:t>?</a:t>
            </a:r>
            <a:endParaRPr lang="en-US" sz="3000" b="1" dirty="0">
              <a:solidFill>
                <a:srgbClr val="C00000"/>
              </a:solidFill>
              <a:latin typeface="+mn-ea"/>
            </a:endParaRPr>
          </a:p>
        </p:txBody>
      </p:sp>
      <p:sp>
        <p:nvSpPr>
          <p:cNvPr id="11" name="TextBox 10">
            <a:extLst>
              <a:ext uri="{FF2B5EF4-FFF2-40B4-BE49-F238E27FC236}">
                <a16:creationId xmlns:a16="http://schemas.microsoft.com/office/drawing/2014/main" id="{62E02AE5-25EC-441A-94F3-5E846EEFD56C}"/>
              </a:ext>
            </a:extLst>
          </p:cNvPr>
          <p:cNvSpPr txBox="1"/>
          <p:nvPr/>
        </p:nvSpPr>
        <p:spPr>
          <a:xfrm>
            <a:off x="8204392" y="2973799"/>
            <a:ext cx="3814887" cy="2810641"/>
          </a:xfrm>
          <a:prstGeom prst="rect">
            <a:avLst/>
          </a:prstGeom>
          <a:noFill/>
        </p:spPr>
        <p:txBody>
          <a:bodyPr wrap="square" rtlCol="0">
            <a:spAutoFit/>
          </a:bodyPr>
          <a:lstStyle/>
          <a:p>
            <a:pPr algn="ctr">
              <a:lnSpc>
                <a:spcPct val="120000"/>
              </a:lnSpc>
            </a:pPr>
            <a:r>
              <a:rPr lang="ko-KR" altLang="en-US" sz="3000" b="1" dirty="0">
                <a:solidFill>
                  <a:srgbClr val="07B914"/>
                </a:solidFill>
                <a:latin typeface="+mn-ea"/>
              </a:rPr>
              <a:t>어떤 전쟁을 나타내는 그림인가요</a:t>
            </a:r>
            <a:r>
              <a:rPr lang="en-US" altLang="ko-KR" sz="3000" b="1" dirty="0">
                <a:solidFill>
                  <a:srgbClr val="07B914"/>
                </a:solidFill>
                <a:latin typeface="+mn-ea"/>
              </a:rPr>
              <a:t>? </a:t>
            </a:r>
            <a:r>
              <a:rPr lang="ko-KR" altLang="en-US" sz="3000" b="1" dirty="0">
                <a:solidFill>
                  <a:srgbClr val="07B914"/>
                </a:solidFill>
                <a:latin typeface="+mn-ea"/>
              </a:rPr>
              <a:t>언제 전쟁이 발발했어요</a:t>
            </a:r>
            <a:r>
              <a:rPr lang="en-US" altLang="ko-KR" sz="3000" b="1" dirty="0">
                <a:solidFill>
                  <a:srgbClr val="07B914"/>
                </a:solidFill>
                <a:latin typeface="+mn-ea"/>
              </a:rPr>
              <a:t>? </a:t>
            </a:r>
            <a:r>
              <a:rPr lang="ko-KR" altLang="en-US" sz="3000" b="1" dirty="0">
                <a:solidFill>
                  <a:srgbClr val="07B914"/>
                </a:solidFill>
                <a:latin typeface="+mn-ea"/>
              </a:rPr>
              <a:t>어느 쪽이 승리했어요</a:t>
            </a:r>
            <a:r>
              <a:rPr lang="en-US" altLang="ko-KR" sz="3000" b="1" dirty="0">
                <a:solidFill>
                  <a:srgbClr val="07B914"/>
                </a:solidFill>
                <a:latin typeface="+mn-ea"/>
              </a:rPr>
              <a:t>?</a:t>
            </a:r>
            <a:endParaRPr lang="en-US" sz="3000" b="1" dirty="0">
              <a:solidFill>
                <a:srgbClr val="07B914"/>
              </a:solidFill>
              <a:latin typeface="+mn-ea"/>
            </a:endParaRPr>
          </a:p>
        </p:txBody>
      </p:sp>
      <p:pic>
        <p:nvPicPr>
          <p:cNvPr id="8" name="Picture 7">
            <a:extLst>
              <a:ext uri="{FF2B5EF4-FFF2-40B4-BE49-F238E27FC236}">
                <a16:creationId xmlns:a16="http://schemas.microsoft.com/office/drawing/2014/main" id="{C5ED6143-7B7D-4A7F-A89F-700643553834}"/>
              </a:ext>
            </a:extLst>
          </p:cNvPr>
          <p:cNvPicPr>
            <a:picLocks noChangeAspect="1"/>
          </p:cNvPicPr>
          <p:nvPr/>
        </p:nvPicPr>
        <p:blipFill>
          <a:blip r:embed="rId2"/>
          <a:stretch>
            <a:fillRect/>
          </a:stretch>
        </p:blipFill>
        <p:spPr>
          <a:xfrm>
            <a:off x="172720" y="108129"/>
            <a:ext cx="3814888" cy="2796480"/>
          </a:xfrm>
          <a:prstGeom prst="rect">
            <a:avLst/>
          </a:prstGeom>
        </p:spPr>
      </p:pic>
      <p:pic>
        <p:nvPicPr>
          <p:cNvPr id="9" name="Picture 8">
            <a:extLst>
              <a:ext uri="{FF2B5EF4-FFF2-40B4-BE49-F238E27FC236}">
                <a16:creationId xmlns:a16="http://schemas.microsoft.com/office/drawing/2014/main" id="{C3D19461-9AB3-4B73-87C5-DF95BE86BEB8}"/>
              </a:ext>
            </a:extLst>
          </p:cNvPr>
          <p:cNvPicPr>
            <a:picLocks noChangeAspect="1"/>
          </p:cNvPicPr>
          <p:nvPr/>
        </p:nvPicPr>
        <p:blipFill>
          <a:blip r:embed="rId3"/>
          <a:stretch>
            <a:fillRect/>
          </a:stretch>
        </p:blipFill>
        <p:spPr>
          <a:xfrm>
            <a:off x="4205896" y="108129"/>
            <a:ext cx="3780208" cy="2796480"/>
          </a:xfrm>
          <a:prstGeom prst="rect">
            <a:avLst/>
          </a:prstGeom>
        </p:spPr>
      </p:pic>
      <p:pic>
        <p:nvPicPr>
          <p:cNvPr id="10" name="Picture 9">
            <a:extLst>
              <a:ext uri="{FF2B5EF4-FFF2-40B4-BE49-F238E27FC236}">
                <a16:creationId xmlns:a16="http://schemas.microsoft.com/office/drawing/2014/main" id="{8FF3D2D3-0402-478C-9C24-DABAF8A5BC7D}"/>
              </a:ext>
            </a:extLst>
          </p:cNvPr>
          <p:cNvPicPr>
            <a:picLocks noChangeAspect="1"/>
          </p:cNvPicPr>
          <p:nvPr/>
        </p:nvPicPr>
        <p:blipFill>
          <a:blip r:embed="rId4"/>
          <a:stretch>
            <a:fillRect/>
          </a:stretch>
        </p:blipFill>
        <p:spPr>
          <a:xfrm>
            <a:off x="8204392" y="108129"/>
            <a:ext cx="3799945" cy="2791610"/>
          </a:xfrm>
          <a:prstGeom prst="rect">
            <a:avLst/>
          </a:prstGeom>
        </p:spPr>
      </p:pic>
    </p:spTree>
    <p:extLst>
      <p:ext uri="{BB962C8B-B14F-4D97-AF65-F5344CB8AC3E}">
        <p14:creationId xmlns:p14="http://schemas.microsoft.com/office/powerpoint/2010/main" val="73822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heckerboard(across)">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82;p29">
            <a:extLst>
              <a:ext uri="{FF2B5EF4-FFF2-40B4-BE49-F238E27FC236}">
                <a16:creationId xmlns:a16="http://schemas.microsoft.com/office/drawing/2014/main" id="{B7EB08DD-6EE7-48DC-BB98-B0E81AC75268}"/>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ko-KR" altLang="en-US"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a:t>
            </a:r>
            <a:r>
              <a:rPr kumimoji="0" lang="en-US" altLang="ko-KR" sz="1200" b="1" i="0" u="none" strike="noStrike" kern="0" cap="none" spc="0" normalizeH="0" baseline="0" noProof="0">
                <a:ln>
                  <a:noFill/>
                </a:ln>
                <a:solidFill>
                  <a:srgbClr val="FFFFFF"/>
                </a:solidFill>
                <a:effectLst/>
                <a:uLnTx/>
                <a:uFillTx/>
                <a:latin typeface="Arial"/>
                <a:ea typeface="Arial"/>
                <a:cs typeface="Arial"/>
                <a:sym typeface="Arial"/>
              </a:rPr>
              <a:t>(</a:t>
            </a:r>
            <a:r>
              <a:rPr kumimoji="0" lang="en-US" sz="1200" b="1" i="0" u="none" strike="noStrike" kern="0" cap="none" spc="0" normalizeH="0" baseline="0" noProof="0">
                <a:ln>
                  <a:noFill/>
                </a:ln>
                <a:solidFill>
                  <a:srgbClr val="FFFFFF"/>
                </a:solidFill>
                <a:effectLst/>
                <a:uLnTx/>
                <a:uFillTx/>
                <a:latin typeface="Arial"/>
                <a:ea typeface="Arial"/>
                <a:cs typeface="Arial"/>
                <a:sym typeface="Arial"/>
              </a:rPr>
              <a:t>NAKS)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US"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2050" name="Picture 2" descr="World War II: Causes and Timeline | HISTORY.com - HISTORY">
            <a:extLst>
              <a:ext uri="{FF2B5EF4-FFF2-40B4-BE49-F238E27FC236}">
                <a16:creationId xmlns:a16="http://schemas.microsoft.com/office/drawing/2014/main" id="{217FE84A-8AC6-43A4-A644-C2D89B8BE2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0807" y="164010"/>
            <a:ext cx="6763170" cy="351121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C7E3AA6-BEE5-463C-A4BF-168F9677A237}"/>
              </a:ext>
            </a:extLst>
          </p:cNvPr>
          <p:cNvSpPr txBox="1"/>
          <p:nvPr/>
        </p:nvSpPr>
        <p:spPr>
          <a:xfrm>
            <a:off x="10017758" y="3429000"/>
            <a:ext cx="1996219" cy="246221"/>
          </a:xfrm>
          <a:prstGeom prst="rect">
            <a:avLst/>
          </a:prstGeom>
          <a:noFill/>
        </p:spPr>
        <p:txBody>
          <a:bodyPr wrap="square" rtlCol="0">
            <a:spAutoFit/>
          </a:bodyPr>
          <a:lstStyle/>
          <a:p>
            <a:pPr algn="r"/>
            <a:r>
              <a:rPr lang="en-US" sz="1000" dirty="0"/>
              <a:t>©history.com</a:t>
            </a:r>
          </a:p>
        </p:txBody>
      </p:sp>
      <p:pic>
        <p:nvPicPr>
          <p:cNvPr id="4" name="Online Media 3" title="The Fallen of World War II">
            <a:hlinkClick r:id="" action="ppaction://media"/>
            <a:extLst>
              <a:ext uri="{FF2B5EF4-FFF2-40B4-BE49-F238E27FC236}">
                <a16:creationId xmlns:a16="http://schemas.microsoft.com/office/drawing/2014/main" id="{13AC6B0A-33BA-42A5-B633-67B383E01B40}"/>
              </a:ext>
            </a:extLst>
          </p:cNvPr>
          <p:cNvPicPr>
            <a:picLocks noRot="1" noChangeAspect="1"/>
          </p:cNvPicPr>
          <p:nvPr>
            <a:videoFile r:link="rId1"/>
          </p:nvPr>
        </p:nvPicPr>
        <p:blipFill>
          <a:blip r:embed="rId4"/>
          <a:stretch>
            <a:fillRect/>
          </a:stretch>
        </p:blipFill>
        <p:spPr>
          <a:xfrm>
            <a:off x="178023" y="1512038"/>
            <a:ext cx="8793724" cy="4946470"/>
          </a:xfrm>
          <a:prstGeom prst="rect">
            <a:avLst/>
          </a:prstGeom>
          <a:ln w="38100">
            <a:solidFill>
              <a:schemeClr val="accent2"/>
            </a:solidFill>
          </a:ln>
        </p:spPr>
      </p:pic>
      <p:sp>
        <p:nvSpPr>
          <p:cNvPr id="6" name="Rectangle 5">
            <a:extLst>
              <a:ext uri="{FF2B5EF4-FFF2-40B4-BE49-F238E27FC236}">
                <a16:creationId xmlns:a16="http://schemas.microsoft.com/office/drawing/2014/main" id="{40B9D22F-759E-4DA1-90FF-7DF24D71BAC0}"/>
              </a:ext>
            </a:extLst>
          </p:cNvPr>
          <p:cNvSpPr/>
          <p:nvPr/>
        </p:nvSpPr>
        <p:spPr>
          <a:xfrm>
            <a:off x="178023" y="83067"/>
            <a:ext cx="1102137" cy="1323439"/>
          </a:xfrm>
          <a:prstGeom prst="rect">
            <a:avLst/>
          </a:prstGeom>
        </p:spPr>
        <p:txBody>
          <a:bodyPr wrap="square">
            <a:spAutoFit/>
          </a:bodyPr>
          <a:lstStyle/>
          <a:p>
            <a:r>
              <a:rPr lang="en-US" sz="1600" dirty="0">
                <a:hlinkClick r:id="rId5"/>
              </a:rPr>
              <a:t>https://www.youtube.com/watch?v=DwKPFT-RioU</a:t>
            </a:r>
            <a:endParaRPr lang="en-US" sz="1600" dirty="0"/>
          </a:p>
        </p:txBody>
      </p:sp>
      <p:sp>
        <p:nvSpPr>
          <p:cNvPr id="8" name="TextBox 7">
            <a:extLst>
              <a:ext uri="{FF2B5EF4-FFF2-40B4-BE49-F238E27FC236}">
                <a16:creationId xmlns:a16="http://schemas.microsoft.com/office/drawing/2014/main" id="{5A385796-8AEA-4513-B4DE-3ACC84BFBA7A}"/>
              </a:ext>
            </a:extLst>
          </p:cNvPr>
          <p:cNvSpPr txBox="1"/>
          <p:nvPr/>
        </p:nvSpPr>
        <p:spPr>
          <a:xfrm>
            <a:off x="211446" y="164010"/>
            <a:ext cx="5039361" cy="1015663"/>
          </a:xfrm>
          <a:prstGeom prst="rect">
            <a:avLst/>
          </a:prstGeom>
          <a:noFill/>
        </p:spPr>
        <p:txBody>
          <a:bodyPr wrap="square" rtlCol="0">
            <a:spAutoFit/>
          </a:bodyPr>
          <a:lstStyle/>
          <a:p>
            <a:pPr algn="r"/>
            <a:r>
              <a:rPr lang="ko-KR" altLang="en-US" sz="3000" b="1" dirty="0">
                <a:solidFill>
                  <a:schemeClr val="accent2">
                    <a:lumMod val="75000"/>
                  </a:schemeClr>
                </a:solidFill>
              </a:rPr>
              <a:t>이 사진은 어떤 역사적 사건과 관련 있나요</a:t>
            </a:r>
            <a:r>
              <a:rPr lang="en-US" altLang="ko-KR" sz="3000" b="1" dirty="0">
                <a:solidFill>
                  <a:schemeClr val="accent2">
                    <a:lumMod val="75000"/>
                  </a:schemeClr>
                </a:solidFill>
              </a:rPr>
              <a:t>?</a:t>
            </a:r>
            <a:endParaRPr lang="en-US" sz="3000" b="1" dirty="0">
              <a:solidFill>
                <a:schemeClr val="accent2">
                  <a:lumMod val="75000"/>
                </a:schemeClr>
              </a:solidFill>
            </a:endParaRPr>
          </a:p>
        </p:txBody>
      </p:sp>
      <p:sp>
        <p:nvSpPr>
          <p:cNvPr id="9" name="TextBox 8">
            <a:extLst>
              <a:ext uri="{FF2B5EF4-FFF2-40B4-BE49-F238E27FC236}">
                <a16:creationId xmlns:a16="http://schemas.microsoft.com/office/drawing/2014/main" id="{F85CC0D7-919F-4497-935B-66BB84F5FA98}"/>
              </a:ext>
            </a:extLst>
          </p:cNvPr>
          <p:cNvSpPr txBox="1"/>
          <p:nvPr/>
        </p:nvSpPr>
        <p:spPr>
          <a:xfrm>
            <a:off x="8971747" y="3728756"/>
            <a:ext cx="3220254" cy="2400657"/>
          </a:xfrm>
          <a:prstGeom prst="rect">
            <a:avLst/>
          </a:prstGeom>
          <a:noFill/>
        </p:spPr>
        <p:txBody>
          <a:bodyPr wrap="square" rtlCol="0">
            <a:spAutoFit/>
          </a:bodyPr>
          <a:lstStyle/>
          <a:p>
            <a:r>
              <a:rPr lang="en-US" altLang="ko-KR" sz="3000" b="1" dirty="0"/>
              <a:t>2</a:t>
            </a:r>
            <a:r>
              <a:rPr lang="ko-KR" altLang="en-US" sz="3000" b="1" dirty="0"/>
              <a:t>차 세계 대전에서 얼마나 많은 사람들이 죽었는지 보여 주는 자료</a:t>
            </a:r>
            <a:endParaRPr lang="en-US" sz="3000" b="1" dirty="0"/>
          </a:p>
        </p:txBody>
      </p:sp>
      <p:sp>
        <p:nvSpPr>
          <p:cNvPr id="10" name="TextBox 9">
            <a:extLst>
              <a:ext uri="{FF2B5EF4-FFF2-40B4-BE49-F238E27FC236}">
                <a16:creationId xmlns:a16="http://schemas.microsoft.com/office/drawing/2014/main" id="{65F596F1-0FAF-49D6-B7BB-EA44E0BD1EF3}"/>
              </a:ext>
            </a:extLst>
          </p:cNvPr>
          <p:cNvSpPr txBox="1"/>
          <p:nvPr/>
        </p:nvSpPr>
        <p:spPr>
          <a:xfrm>
            <a:off x="10017758" y="3642739"/>
            <a:ext cx="1996219" cy="246221"/>
          </a:xfrm>
          <a:prstGeom prst="rect">
            <a:avLst/>
          </a:prstGeom>
          <a:noFill/>
        </p:spPr>
        <p:txBody>
          <a:bodyPr wrap="square" rtlCol="0">
            <a:spAutoFit/>
          </a:bodyPr>
          <a:lstStyle/>
          <a:p>
            <a:pPr algn="r"/>
            <a:r>
              <a:rPr lang="en-US" sz="1000" dirty="0"/>
              <a:t>©history.com</a:t>
            </a:r>
          </a:p>
        </p:txBody>
      </p:sp>
    </p:spTree>
    <p:extLst>
      <p:ext uri="{BB962C8B-B14F-4D97-AF65-F5344CB8AC3E}">
        <p14:creationId xmlns:p14="http://schemas.microsoft.com/office/powerpoint/2010/main" val="3046649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cTn>
                <p:tgtEl>
                  <p:spTgt spid="4"/>
                </p:tgtEl>
              </p:cMediaNode>
            </p:video>
          </p:childTnLst>
        </p:cTn>
      </p:par>
    </p:tnLst>
    <p:bldLst>
      <p:bldP spid="6"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82;p29">
            <a:extLst>
              <a:ext uri="{FF2B5EF4-FFF2-40B4-BE49-F238E27FC236}">
                <a16:creationId xmlns:a16="http://schemas.microsoft.com/office/drawing/2014/main" id="{065D0E84-AC69-4A71-97E0-CE26BD33B46C}"/>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ko-KR" altLang="en-US"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a:t>
            </a:r>
            <a:r>
              <a:rPr kumimoji="0" lang="en-US" altLang="ko-KR" sz="1200" b="1" i="0" u="none" strike="noStrike" kern="0" cap="none" spc="0" normalizeH="0" baseline="0" noProof="0">
                <a:ln>
                  <a:noFill/>
                </a:ln>
                <a:solidFill>
                  <a:srgbClr val="FFFFFF"/>
                </a:solidFill>
                <a:effectLst/>
                <a:uLnTx/>
                <a:uFillTx/>
                <a:latin typeface="Arial"/>
                <a:ea typeface="Arial"/>
                <a:cs typeface="Arial"/>
                <a:sym typeface="Arial"/>
              </a:rPr>
              <a:t>(NAKS)</a:t>
            </a:r>
            <a:endParaRPr kumimoji="0" lang="ko-KR" altLang="en-US"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US"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TextBox 4">
            <a:extLst>
              <a:ext uri="{FF2B5EF4-FFF2-40B4-BE49-F238E27FC236}">
                <a16:creationId xmlns:a16="http://schemas.microsoft.com/office/drawing/2014/main" id="{C01EF8AE-E539-482A-ABB9-0112F0EC041E}"/>
              </a:ext>
            </a:extLst>
          </p:cNvPr>
          <p:cNvSpPr txBox="1"/>
          <p:nvPr/>
        </p:nvSpPr>
        <p:spPr>
          <a:xfrm>
            <a:off x="0" y="3836783"/>
            <a:ext cx="4673600" cy="2400657"/>
          </a:xfrm>
          <a:prstGeom prst="rect">
            <a:avLst/>
          </a:prstGeom>
          <a:noFill/>
        </p:spPr>
        <p:txBody>
          <a:bodyPr wrap="square" rtlCol="0">
            <a:spAutoFit/>
          </a:bodyPr>
          <a:lstStyle/>
          <a:p>
            <a:pPr algn="r"/>
            <a:r>
              <a:rPr lang="en-US" sz="3000" b="1" dirty="0"/>
              <a:t>1989</a:t>
            </a:r>
            <a:r>
              <a:rPr lang="ko-KR" altLang="en-US" sz="3000" b="1" dirty="0"/>
              <a:t>년 </a:t>
            </a:r>
            <a:r>
              <a:rPr lang="en-US" altLang="ko-KR" sz="3000" b="1" dirty="0"/>
              <a:t>11</a:t>
            </a:r>
            <a:r>
              <a:rPr lang="ko-KR" altLang="en-US" sz="3000" b="1" dirty="0"/>
              <a:t>월 </a:t>
            </a:r>
            <a:r>
              <a:rPr lang="en-US" altLang="ko-KR" sz="3000" b="1" dirty="0"/>
              <a:t>9</a:t>
            </a:r>
            <a:r>
              <a:rPr lang="ko-KR" altLang="en-US" sz="3000" b="1" dirty="0"/>
              <a:t>일 베를린 장벽이 무너졌고</a:t>
            </a:r>
            <a:r>
              <a:rPr lang="en-US" altLang="ko-KR" sz="3000" b="1" dirty="0"/>
              <a:t>, </a:t>
            </a:r>
            <a:r>
              <a:rPr lang="ko-KR" altLang="en-US" sz="3000" b="1" dirty="0"/>
              <a:t>곧 이어 </a:t>
            </a:r>
            <a:r>
              <a:rPr lang="en-US" altLang="ko-KR" sz="3000" b="1" dirty="0"/>
              <a:t>1990</a:t>
            </a:r>
            <a:r>
              <a:rPr lang="ko-KR" altLang="en-US" sz="3000" b="1" dirty="0"/>
              <a:t>년 </a:t>
            </a:r>
            <a:r>
              <a:rPr lang="en-US" altLang="ko-KR" sz="3000" b="1" dirty="0"/>
              <a:t>10</a:t>
            </a:r>
            <a:r>
              <a:rPr lang="ko-KR" altLang="en-US" sz="3000" b="1" dirty="0"/>
              <a:t>월 </a:t>
            </a:r>
            <a:r>
              <a:rPr lang="en-US" altLang="ko-KR" sz="3000" b="1" dirty="0"/>
              <a:t>3</a:t>
            </a:r>
            <a:r>
              <a:rPr lang="ko-KR" altLang="en-US" sz="3000" b="1" dirty="0"/>
              <a:t>일 동독과 서독이 다시 하나가 되었다</a:t>
            </a:r>
            <a:r>
              <a:rPr lang="en-US" altLang="ko-KR" sz="3000" b="1" dirty="0"/>
              <a:t>.</a:t>
            </a:r>
            <a:endParaRPr lang="en-US" sz="3000" b="1" dirty="0"/>
          </a:p>
        </p:txBody>
      </p:sp>
      <p:pic>
        <p:nvPicPr>
          <p:cNvPr id="6" name="Picture 5">
            <a:extLst>
              <a:ext uri="{FF2B5EF4-FFF2-40B4-BE49-F238E27FC236}">
                <a16:creationId xmlns:a16="http://schemas.microsoft.com/office/drawing/2014/main" id="{1CEEA6BB-8BAD-4E07-A29B-60DB97375150}"/>
              </a:ext>
            </a:extLst>
          </p:cNvPr>
          <p:cNvPicPr>
            <a:picLocks noChangeAspect="1"/>
          </p:cNvPicPr>
          <p:nvPr/>
        </p:nvPicPr>
        <p:blipFill rotWithShape="1">
          <a:blip r:embed="rId3"/>
          <a:srcRect b="11975"/>
          <a:stretch/>
        </p:blipFill>
        <p:spPr>
          <a:xfrm>
            <a:off x="0" y="0"/>
            <a:ext cx="7858944" cy="3891280"/>
          </a:xfrm>
          <a:prstGeom prst="rect">
            <a:avLst/>
          </a:prstGeom>
        </p:spPr>
      </p:pic>
      <p:pic>
        <p:nvPicPr>
          <p:cNvPr id="7" name="Online Media 6" title="How CNN covered fall of Berlin Wall">
            <a:hlinkClick r:id="" action="ppaction://media"/>
            <a:extLst>
              <a:ext uri="{FF2B5EF4-FFF2-40B4-BE49-F238E27FC236}">
                <a16:creationId xmlns:a16="http://schemas.microsoft.com/office/drawing/2014/main" id="{B1CC5CCD-1EB6-41BE-A79A-60A5178A1C73}"/>
              </a:ext>
            </a:extLst>
          </p:cNvPr>
          <p:cNvPicPr>
            <a:picLocks noRot="1" noChangeAspect="1"/>
          </p:cNvPicPr>
          <p:nvPr>
            <a:videoFile r:link="rId1"/>
          </p:nvPr>
        </p:nvPicPr>
        <p:blipFill>
          <a:blip r:embed="rId4"/>
          <a:stretch>
            <a:fillRect/>
          </a:stretch>
        </p:blipFill>
        <p:spPr>
          <a:xfrm>
            <a:off x="4785360" y="2016708"/>
            <a:ext cx="7406640" cy="4166235"/>
          </a:xfrm>
          <a:prstGeom prst="rect">
            <a:avLst/>
          </a:prstGeom>
          <a:ln w="38100">
            <a:solidFill>
              <a:schemeClr val="accent2"/>
            </a:solidFill>
          </a:ln>
        </p:spPr>
      </p:pic>
      <p:sp>
        <p:nvSpPr>
          <p:cNvPr id="8" name="Rectangle 7">
            <a:extLst>
              <a:ext uri="{FF2B5EF4-FFF2-40B4-BE49-F238E27FC236}">
                <a16:creationId xmlns:a16="http://schemas.microsoft.com/office/drawing/2014/main" id="{1726D198-EAA3-4A8C-94C9-AF9D44D74790}"/>
              </a:ext>
            </a:extLst>
          </p:cNvPr>
          <p:cNvSpPr/>
          <p:nvPr/>
        </p:nvSpPr>
        <p:spPr>
          <a:xfrm>
            <a:off x="10220960" y="1114643"/>
            <a:ext cx="1899920" cy="830997"/>
          </a:xfrm>
          <a:prstGeom prst="rect">
            <a:avLst/>
          </a:prstGeom>
        </p:spPr>
        <p:txBody>
          <a:bodyPr wrap="square">
            <a:spAutoFit/>
          </a:bodyPr>
          <a:lstStyle/>
          <a:p>
            <a:r>
              <a:rPr lang="en-US" sz="1600" dirty="0">
                <a:hlinkClick r:id="rId5"/>
              </a:rPr>
              <a:t>https://www.youtube.com/watch?v=ube21r7l2oM&amp;t=3s</a:t>
            </a:r>
            <a:endParaRPr lang="en-US" sz="1600" dirty="0"/>
          </a:p>
        </p:txBody>
      </p:sp>
      <p:sp>
        <p:nvSpPr>
          <p:cNvPr id="14" name="TextBox 13">
            <a:extLst>
              <a:ext uri="{FF2B5EF4-FFF2-40B4-BE49-F238E27FC236}">
                <a16:creationId xmlns:a16="http://schemas.microsoft.com/office/drawing/2014/main" id="{C740C344-C1C8-4E9E-A9BA-4E4A8B4C31A8}"/>
              </a:ext>
            </a:extLst>
          </p:cNvPr>
          <p:cNvSpPr txBox="1"/>
          <p:nvPr/>
        </p:nvSpPr>
        <p:spPr>
          <a:xfrm rot="5400000">
            <a:off x="6960092" y="874999"/>
            <a:ext cx="1996219" cy="246221"/>
          </a:xfrm>
          <a:prstGeom prst="rect">
            <a:avLst/>
          </a:prstGeom>
          <a:noFill/>
        </p:spPr>
        <p:txBody>
          <a:bodyPr wrap="square" rtlCol="0">
            <a:spAutoFit/>
          </a:bodyPr>
          <a:lstStyle/>
          <a:p>
            <a:r>
              <a:rPr lang="en-US" sz="1000" dirty="0"/>
              <a:t>©history.com</a:t>
            </a:r>
          </a:p>
        </p:txBody>
      </p:sp>
      <p:sp>
        <p:nvSpPr>
          <p:cNvPr id="15" name="TextBox 14">
            <a:extLst>
              <a:ext uri="{FF2B5EF4-FFF2-40B4-BE49-F238E27FC236}">
                <a16:creationId xmlns:a16="http://schemas.microsoft.com/office/drawing/2014/main" id="{059AC3DB-7351-484D-8350-4446E2473591}"/>
              </a:ext>
            </a:extLst>
          </p:cNvPr>
          <p:cNvSpPr txBox="1"/>
          <p:nvPr/>
        </p:nvSpPr>
        <p:spPr>
          <a:xfrm>
            <a:off x="8196875" y="98980"/>
            <a:ext cx="3995126" cy="1015663"/>
          </a:xfrm>
          <a:prstGeom prst="rect">
            <a:avLst/>
          </a:prstGeom>
          <a:noFill/>
        </p:spPr>
        <p:txBody>
          <a:bodyPr wrap="square" rtlCol="0">
            <a:spAutoFit/>
          </a:bodyPr>
          <a:lstStyle/>
          <a:p>
            <a:r>
              <a:rPr lang="ko-KR" altLang="en-US" sz="3000" b="1" dirty="0">
                <a:solidFill>
                  <a:schemeClr val="accent2">
                    <a:lumMod val="75000"/>
                  </a:schemeClr>
                </a:solidFill>
              </a:rPr>
              <a:t>이 사진은 어떤 사건을 보여 주나요</a:t>
            </a:r>
            <a:r>
              <a:rPr lang="en-US" altLang="ko-KR" sz="3000" b="1" dirty="0">
                <a:solidFill>
                  <a:schemeClr val="accent2">
                    <a:lumMod val="75000"/>
                  </a:schemeClr>
                </a:solidFill>
              </a:rPr>
              <a:t>?</a:t>
            </a:r>
            <a:endParaRPr lang="en-US" sz="3000" b="1" dirty="0">
              <a:solidFill>
                <a:schemeClr val="accent2">
                  <a:lumMod val="75000"/>
                </a:schemeClr>
              </a:solidFill>
            </a:endParaRPr>
          </a:p>
        </p:txBody>
      </p:sp>
    </p:spTree>
    <p:extLst>
      <p:ext uri="{BB962C8B-B14F-4D97-AF65-F5344CB8AC3E}">
        <p14:creationId xmlns:p14="http://schemas.microsoft.com/office/powerpoint/2010/main" val="1893306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heckerboard(across)">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cTn>
                <p:tgtEl>
                  <p:spTgt spid="7"/>
                </p:tgtEl>
              </p:cMediaNode>
            </p:video>
          </p:childTnLst>
        </p:cTn>
      </p:par>
    </p:tnLst>
    <p:bldLst>
      <p:bldP spid="5" grpId="0"/>
      <p:bldP spid="8"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7" name="Picture 6">
            <a:extLst>
              <a:ext uri="{FF2B5EF4-FFF2-40B4-BE49-F238E27FC236}">
                <a16:creationId xmlns:a16="http://schemas.microsoft.com/office/drawing/2014/main" id="{2AA379C5-1108-44BF-82E2-11360C88CA8C}"/>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7265" t="28281" r="10778" b="61302"/>
          <a:stretch/>
        </p:blipFill>
        <p:spPr>
          <a:xfrm>
            <a:off x="15240" y="14845"/>
            <a:ext cx="12161520" cy="828104"/>
          </a:xfrm>
          <a:prstGeom prst="rect">
            <a:avLst/>
          </a:prstGeom>
        </p:spPr>
      </p:pic>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TextBox 22">
            <a:extLst>
              <a:ext uri="{FF2B5EF4-FFF2-40B4-BE49-F238E27FC236}">
                <a16:creationId xmlns:a16="http://schemas.microsoft.com/office/drawing/2014/main" id="{8E7FB9E9-48F3-42CD-9258-16FC33C6A770}"/>
              </a:ext>
            </a:extLst>
          </p:cNvPr>
          <p:cNvSpPr txBox="1"/>
          <p:nvPr/>
        </p:nvSpPr>
        <p:spPr>
          <a:xfrm>
            <a:off x="7152640" y="1046195"/>
            <a:ext cx="5024116" cy="1148648"/>
          </a:xfrm>
          <a:prstGeom prst="rect">
            <a:avLst/>
          </a:prstGeom>
          <a:noFill/>
        </p:spPr>
        <p:txBody>
          <a:bodyPr wrap="square" rtlCol="0">
            <a:spAutoFit/>
          </a:bodyPr>
          <a:lstStyle/>
          <a:p>
            <a:pPr>
              <a:lnSpc>
                <a:spcPct val="120000"/>
              </a:lnSpc>
            </a:pPr>
            <a:r>
              <a:rPr lang="ko-KR" altLang="en-US" sz="3000" b="1" dirty="0">
                <a:solidFill>
                  <a:srgbClr val="0070C0"/>
                </a:solidFill>
                <a:latin typeface="+mn-ea"/>
              </a:rPr>
              <a:t>이 그림은 광복절 때의 모습을 그린 것이에요</a:t>
            </a:r>
            <a:r>
              <a:rPr lang="en-US" altLang="ko-KR" sz="3000" b="1" dirty="0">
                <a:solidFill>
                  <a:srgbClr val="0070C0"/>
                </a:solidFill>
                <a:latin typeface="+mn-ea"/>
              </a:rPr>
              <a:t>. </a:t>
            </a:r>
            <a:endParaRPr lang="en-US" sz="3000" b="1" dirty="0">
              <a:solidFill>
                <a:srgbClr val="0070C0"/>
              </a:solidFill>
              <a:latin typeface="+mn-ea"/>
            </a:endParaRPr>
          </a:p>
        </p:txBody>
      </p:sp>
      <p:sp>
        <p:nvSpPr>
          <p:cNvPr id="25" name="TextBox 24">
            <a:extLst>
              <a:ext uri="{FF2B5EF4-FFF2-40B4-BE49-F238E27FC236}">
                <a16:creationId xmlns:a16="http://schemas.microsoft.com/office/drawing/2014/main" id="{6C742C6D-1448-4B1E-B604-3DB050BB8167}"/>
              </a:ext>
            </a:extLst>
          </p:cNvPr>
          <p:cNvSpPr txBox="1"/>
          <p:nvPr/>
        </p:nvSpPr>
        <p:spPr>
          <a:xfrm>
            <a:off x="2706221" y="4349522"/>
            <a:ext cx="9470537" cy="594650"/>
          </a:xfrm>
          <a:prstGeom prst="rect">
            <a:avLst/>
          </a:prstGeom>
          <a:noFill/>
        </p:spPr>
        <p:txBody>
          <a:bodyPr wrap="square" rtlCol="0">
            <a:spAutoFit/>
          </a:bodyPr>
          <a:lstStyle/>
          <a:p>
            <a:pPr>
              <a:lnSpc>
                <a:spcPct val="120000"/>
              </a:lnSpc>
            </a:pPr>
            <a:r>
              <a:rPr lang="en-US" altLang="ko-KR" sz="3000" b="1" dirty="0">
                <a:solidFill>
                  <a:srgbClr val="C00000"/>
                </a:solidFill>
                <a:latin typeface="+mn-ea"/>
              </a:rPr>
              <a:t>8</a:t>
            </a:r>
            <a:r>
              <a:rPr lang="ko-KR" altLang="en-US" sz="3000" b="1" dirty="0">
                <a:solidFill>
                  <a:srgbClr val="C00000"/>
                </a:solidFill>
                <a:latin typeface="+mn-ea"/>
              </a:rPr>
              <a:t>월 </a:t>
            </a:r>
            <a:r>
              <a:rPr lang="en-US" altLang="ko-KR" sz="3000" b="1" dirty="0">
                <a:solidFill>
                  <a:srgbClr val="C00000"/>
                </a:solidFill>
                <a:latin typeface="+mn-ea"/>
              </a:rPr>
              <a:t>15</a:t>
            </a:r>
            <a:r>
              <a:rPr lang="ko-KR" altLang="en-US" sz="3000" b="1" dirty="0">
                <a:solidFill>
                  <a:srgbClr val="C00000"/>
                </a:solidFill>
                <a:latin typeface="+mn-ea"/>
              </a:rPr>
              <a:t>일에 한국에서는 무슨 일이 있었어요</a:t>
            </a:r>
            <a:r>
              <a:rPr lang="en-US" altLang="ko-KR" sz="3000" b="1" dirty="0">
                <a:solidFill>
                  <a:srgbClr val="C00000"/>
                </a:solidFill>
                <a:latin typeface="+mn-ea"/>
              </a:rPr>
              <a:t>?</a:t>
            </a:r>
            <a:endParaRPr lang="en-US" sz="3000" b="1" dirty="0">
              <a:solidFill>
                <a:srgbClr val="C00000"/>
              </a:solidFill>
              <a:latin typeface="+mn-ea"/>
            </a:endParaRPr>
          </a:p>
        </p:txBody>
      </p:sp>
      <p:sp>
        <p:nvSpPr>
          <p:cNvPr id="15" name="TextBox 14">
            <a:extLst>
              <a:ext uri="{FF2B5EF4-FFF2-40B4-BE49-F238E27FC236}">
                <a16:creationId xmlns:a16="http://schemas.microsoft.com/office/drawing/2014/main" id="{CA7A7713-F032-46EB-87DF-68941C1E4B3C}"/>
              </a:ext>
            </a:extLst>
          </p:cNvPr>
          <p:cNvSpPr txBox="1"/>
          <p:nvPr/>
        </p:nvSpPr>
        <p:spPr>
          <a:xfrm>
            <a:off x="2706218" y="4918107"/>
            <a:ext cx="9470537" cy="594650"/>
          </a:xfrm>
          <a:prstGeom prst="rect">
            <a:avLst/>
          </a:prstGeom>
          <a:noFill/>
        </p:spPr>
        <p:txBody>
          <a:bodyPr wrap="square" rtlCol="0">
            <a:spAutoFit/>
          </a:bodyPr>
          <a:lstStyle/>
          <a:p>
            <a:pPr>
              <a:lnSpc>
                <a:spcPct val="120000"/>
              </a:lnSpc>
            </a:pPr>
            <a:r>
              <a:rPr lang="ko-KR" altLang="en-US" sz="3000" b="1" dirty="0">
                <a:solidFill>
                  <a:srgbClr val="0070C0"/>
                </a:solidFill>
                <a:latin typeface="+mn-ea"/>
              </a:rPr>
              <a:t>유럽과 일본에서는 무슨 일이 있었어요</a:t>
            </a:r>
            <a:r>
              <a:rPr lang="en-US" altLang="ko-KR" sz="3000" b="1" dirty="0">
                <a:solidFill>
                  <a:srgbClr val="0070C0"/>
                </a:solidFill>
                <a:latin typeface="+mn-ea"/>
              </a:rPr>
              <a:t>?</a:t>
            </a:r>
            <a:endParaRPr lang="en-US" sz="3000" b="1" dirty="0">
              <a:solidFill>
                <a:srgbClr val="0070C0"/>
              </a:solidFill>
              <a:latin typeface="+mn-ea"/>
            </a:endParaRPr>
          </a:p>
        </p:txBody>
      </p:sp>
      <p:sp>
        <p:nvSpPr>
          <p:cNvPr id="16" name="Rectangle 15">
            <a:extLst>
              <a:ext uri="{FF2B5EF4-FFF2-40B4-BE49-F238E27FC236}">
                <a16:creationId xmlns:a16="http://schemas.microsoft.com/office/drawing/2014/main" id="{C040DB3B-4A75-4A53-AA8E-86DA399A8667}"/>
              </a:ext>
            </a:extLst>
          </p:cNvPr>
          <p:cNvSpPr/>
          <p:nvPr/>
        </p:nvSpPr>
        <p:spPr>
          <a:xfrm>
            <a:off x="554238" y="4816882"/>
            <a:ext cx="914400" cy="9426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2000" dirty="0"/>
              <a:t>Audio</a:t>
            </a:r>
          </a:p>
          <a:p>
            <a:pPr algn="ctr">
              <a:lnSpc>
                <a:spcPct val="80000"/>
              </a:lnSpc>
            </a:pPr>
            <a:r>
              <a:rPr lang="en-US" sz="4800" dirty="0"/>
              <a:t>07</a:t>
            </a:r>
            <a:endParaRPr lang="en-US" sz="1600" dirty="0"/>
          </a:p>
        </p:txBody>
      </p:sp>
      <p:sp>
        <p:nvSpPr>
          <p:cNvPr id="18" name="Title 1">
            <a:extLst>
              <a:ext uri="{FF2B5EF4-FFF2-40B4-BE49-F238E27FC236}">
                <a16:creationId xmlns:a16="http://schemas.microsoft.com/office/drawing/2014/main" id="{09EFAF9A-ABA1-49AB-97D1-C1EB039934D6}"/>
              </a:ext>
            </a:extLst>
          </p:cNvPr>
          <p:cNvSpPr txBox="1">
            <a:spLocks/>
          </p:cNvSpPr>
          <p:nvPr/>
        </p:nvSpPr>
        <p:spPr>
          <a:xfrm>
            <a:off x="9159754" y="95496"/>
            <a:ext cx="2804160" cy="675057"/>
          </a:xfrm>
          <a:prstGeom prst="rect">
            <a:avLst/>
          </a:prstGeom>
        </p:spPr>
        <p:txBody>
          <a:bodyPr>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ko-KR" altLang="en-US" sz="3600" kern="0" dirty="0"/>
              <a:t>교과서 </a:t>
            </a:r>
            <a:r>
              <a:rPr lang="en-US" altLang="ko-KR" sz="3600" kern="0" dirty="0"/>
              <a:t>34</a:t>
            </a:r>
            <a:r>
              <a:rPr lang="ko-KR" altLang="en-US" sz="3600" kern="0" dirty="0"/>
              <a:t>쪽</a:t>
            </a:r>
            <a:endParaRPr lang="en-US" sz="3600" kern="0" dirty="0"/>
          </a:p>
        </p:txBody>
      </p:sp>
      <p:sp>
        <p:nvSpPr>
          <p:cNvPr id="13" name="TextBox 12">
            <a:extLst>
              <a:ext uri="{FF2B5EF4-FFF2-40B4-BE49-F238E27FC236}">
                <a16:creationId xmlns:a16="http://schemas.microsoft.com/office/drawing/2014/main" id="{73697654-2412-4DA0-9389-B6F34183929F}"/>
              </a:ext>
            </a:extLst>
          </p:cNvPr>
          <p:cNvSpPr txBox="1"/>
          <p:nvPr/>
        </p:nvSpPr>
        <p:spPr>
          <a:xfrm>
            <a:off x="7152640" y="2264904"/>
            <a:ext cx="5039360" cy="1148648"/>
          </a:xfrm>
          <a:prstGeom prst="rect">
            <a:avLst/>
          </a:prstGeom>
          <a:noFill/>
        </p:spPr>
        <p:txBody>
          <a:bodyPr wrap="square" rtlCol="0">
            <a:spAutoFit/>
          </a:bodyPr>
          <a:lstStyle/>
          <a:p>
            <a:pPr>
              <a:lnSpc>
                <a:spcPct val="120000"/>
              </a:lnSpc>
            </a:pPr>
            <a:r>
              <a:rPr lang="ko-KR" altLang="en-US" sz="3000" b="1" dirty="0">
                <a:solidFill>
                  <a:srgbClr val="00B050"/>
                </a:solidFill>
                <a:latin typeface="+mn-ea"/>
              </a:rPr>
              <a:t>광복이 몇 년 몇 월 며칠에 일어났는지 알아요</a:t>
            </a:r>
            <a:r>
              <a:rPr lang="en-US" altLang="ko-KR" sz="3000" b="1" dirty="0">
                <a:solidFill>
                  <a:srgbClr val="00B050"/>
                </a:solidFill>
                <a:latin typeface="+mn-ea"/>
              </a:rPr>
              <a:t>?</a:t>
            </a:r>
            <a:endParaRPr lang="en-US" sz="3000" b="1" dirty="0">
              <a:solidFill>
                <a:srgbClr val="00B050"/>
              </a:solidFill>
              <a:latin typeface="+mn-ea"/>
            </a:endParaRPr>
          </a:p>
        </p:txBody>
      </p:sp>
      <p:sp>
        <p:nvSpPr>
          <p:cNvPr id="14" name="TextBox 13">
            <a:extLst>
              <a:ext uri="{FF2B5EF4-FFF2-40B4-BE49-F238E27FC236}">
                <a16:creationId xmlns:a16="http://schemas.microsoft.com/office/drawing/2014/main" id="{B507FA53-DF75-42DE-A140-53F16742EF23}"/>
              </a:ext>
            </a:extLst>
          </p:cNvPr>
          <p:cNvSpPr txBox="1"/>
          <p:nvPr/>
        </p:nvSpPr>
        <p:spPr>
          <a:xfrm>
            <a:off x="2706219" y="5486692"/>
            <a:ext cx="9470537" cy="594650"/>
          </a:xfrm>
          <a:prstGeom prst="rect">
            <a:avLst/>
          </a:prstGeom>
          <a:noFill/>
        </p:spPr>
        <p:txBody>
          <a:bodyPr wrap="square" rtlCol="0">
            <a:spAutoFit/>
          </a:bodyPr>
          <a:lstStyle/>
          <a:p>
            <a:pPr>
              <a:lnSpc>
                <a:spcPct val="120000"/>
              </a:lnSpc>
            </a:pPr>
            <a:r>
              <a:rPr lang="ko-KR" altLang="en-US" sz="3000" b="1" dirty="0">
                <a:solidFill>
                  <a:srgbClr val="FF3399"/>
                </a:solidFill>
                <a:latin typeface="+mn-ea"/>
              </a:rPr>
              <a:t>한국은 왜 남한과 북한으로 분단되었어요</a:t>
            </a:r>
            <a:r>
              <a:rPr lang="en-US" altLang="ko-KR" sz="3000" b="1" dirty="0">
                <a:solidFill>
                  <a:srgbClr val="FF3399"/>
                </a:solidFill>
                <a:latin typeface="+mn-ea"/>
              </a:rPr>
              <a:t>?</a:t>
            </a:r>
            <a:endParaRPr lang="en-US" sz="3000" b="1" dirty="0">
              <a:solidFill>
                <a:srgbClr val="FF3399"/>
              </a:solidFill>
              <a:latin typeface="+mn-ea"/>
            </a:endParaRPr>
          </a:p>
        </p:txBody>
      </p:sp>
      <p:sp>
        <p:nvSpPr>
          <p:cNvPr id="8" name="Rectangle: Rounded Corners 7">
            <a:extLst>
              <a:ext uri="{FF2B5EF4-FFF2-40B4-BE49-F238E27FC236}">
                <a16:creationId xmlns:a16="http://schemas.microsoft.com/office/drawing/2014/main" id="{294F1A88-6829-45AE-81A8-CAC6547FA8EB}"/>
              </a:ext>
            </a:extLst>
          </p:cNvPr>
          <p:cNvSpPr/>
          <p:nvPr/>
        </p:nvSpPr>
        <p:spPr>
          <a:xfrm>
            <a:off x="8425597" y="6081342"/>
            <a:ext cx="3538317" cy="69013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200" dirty="0"/>
              <a:t>2</a:t>
            </a:r>
            <a:r>
              <a:rPr lang="ko-KR" altLang="en-US" sz="3200" dirty="0"/>
              <a:t>명씩 대화 읽기</a:t>
            </a:r>
            <a:endParaRPr lang="en-US" sz="3200" dirty="0"/>
          </a:p>
        </p:txBody>
      </p:sp>
      <p:pic>
        <p:nvPicPr>
          <p:cNvPr id="6" name="Picture 5">
            <a:extLst>
              <a:ext uri="{FF2B5EF4-FFF2-40B4-BE49-F238E27FC236}">
                <a16:creationId xmlns:a16="http://schemas.microsoft.com/office/drawing/2014/main" id="{4F90909B-57A2-4FDF-8374-B478D872680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5599" b="94868" l="4339" r="97672">
                        <a14:foregroundMark x1="43598" y1="15397" x2="34603" y2="33437"/>
                        <a14:foregroundMark x1="50794" y1="10109" x2="46772" y2="31882"/>
                        <a14:foregroundMark x1="46772" y1="31882" x2="46772" y2="34215"/>
                        <a14:foregroundMark x1="41270" y1="17263" x2="33968" y2="22240"/>
                        <a14:foregroundMark x1="33968" y1="22240" x2="30582" y2="28305"/>
                        <a14:foregroundMark x1="30582" y1="28305" x2="30582" y2="28616"/>
                        <a14:foregroundMark x1="45291" y1="16174" x2="41905" y2="31415"/>
                        <a14:foregroundMark x1="41905" y1="31415" x2="42328" y2="35770"/>
                        <a14:foregroundMark x1="43386" y1="11820" x2="33968" y2="18974"/>
                        <a14:foregroundMark x1="29524" y1="21773" x2="28466" y2="29860"/>
                        <a14:foregroundMark x1="28466" y1="29860" x2="28571" y2="30016"/>
                        <a14:foregroundMark x1="27302" y1="26750" x2="31640" y2="33593"/>
                        <a14:foregroundMark x1="31640" y1="33593" x2="32487" y2="41058"/>
                        <a14:foregroundMark x1="27090" y1="25661" x2="26455" y2="27683"/>
                        <a14:foregroundMark x1="50370" y1="6843" x2="48783" y2="10575"/>
                        <a14:foregroundMark x1="55556" y1="23484" x2="55979" y2="30793"/>
                        <a14:foregroundMark x1="57249" y1="29393" x2="57460" y2="30327"/>
                        <a14:foregroundMark x1="13545" y1="45568" x2="9630" y2="61586"/>
                        <a14:foregroundMark x1="9630" y1="61586" x2="9418" y2="70762"/>
                        <a14:foregroundMark x1="8466" y1="47745" x2="8254" y2="60498"/>
                        <a14:foregroundMark x1="6032" y1="61742" x2="7725" y2="81649"/>
                        <a14:foregroundMark x1="4339" y1="67963" x2="5608" y2="70762"/>
                        <a14:foregroundMark x1="10688" y1="65941" x2="12381" y2="85537"/>
                        <a14:foregroundMark x1="6349" y1="77449" x2="4550" y2="86314"/>
                        <a14:foregroundMark x1="4550" y1="86314" x2="4550" y2="87558"/>
                        <a14:foregroundMark x1="11640" y1="59720" x2="11111" y2="62675"/>
                        <a14:foregroundMark x1="16825" y1="38414" x2="17143" y2="41835"/>
                        <a14:foregroundMark x1="16825" y1="38880" x2="19365" y2="38103"/>
                        <a14:foregroundMark x1="13333" y1="37947" x2="14603" y2="38414"/>
                        <a14:foregroundMark x1="13862" y1="37014" x2="15661" y2="35925"/>
                        <a14:foregroundMark x1="15767" y1="33904" x2="17037" y2="36703"/>
                        <a14:foregroundMark x1="20000" y1="38258" x2="20212" y2="40435"/>
                        <a14:foregroundMark x1="12169" y1="89580" x2="12169" y2="94868"/>
                        <a14:foregroundMark x1="5820" y1="92068" x2="7090" y2="95023"/>
                        <a14:foregroundMark x1="23280" y1="93624" x2="23704" y2="93935"/>
                        <a14:foregroundMark x1="28995" y1="44323" x2="29418" y2="45257"/>
                        <a14:foregroundMark x1="34921" y1="36703" x2="34392" y2="42768"/>
                        <a14:foregroundMark x1="28677" y1="31415" x2="31958" y2="40435"/>
                        <a14:foregroundMark x1="27302" y1="33281" x2="27407" y2="33281"/>
                        <a14:foregroundMark x1="28254" y1="36081" x2="28254" y2="36703"/>
                        <a14:foregroundMark x1="25820" y1="29082" x2="25926" y2="29238"/>
                        <a14:foregroundMark x1="25079" y1="27216" x2="25079" y2="27216"/>
                        <a14:foregroundMark x1="51217" y1="17729" x2="53968" y2="30016"/>
                        <a14:foregroundMark x1="50688" y1="9642" x2="56085" y2="22551"/>
                        <a14:foregroundMark x1="50370" y1="5599" x2="50688" y2="8243"/>
                        <a14:foregroundMark x1="50794" y1="6065" x2="51111" y2="9020"/>
                        <a14:foregroundMark x1="37566" y1="35303" x2="49312" y2="29705"/>
                        <a14:foregroundMark x1="48571" y1="32504" x2="53122" y2="31882"/>
                        <a14:foregroundMark x1="53757" y1="32504" x2="55238" y2="31104"/>
                        <a14:foregroundMark x1="57037" y1="26594" x2="57884" y2="30171"/>
                        <a14:foregroundMark x1="32804" y1="42613" x2="32593" y2="44012"/>
                        <a14:foregroundMark x1="20212" y1="36081" x2="20212" y2="36081"/>
                        <a14:foregroundMark x1="20212" y1="35770" x2="20212" y2="35770"/>
                        <a14:foregroundMark x1="15873" y1="33126" x2="15873" y2="33126"/>
                        <a14:foregroundMark x1="12381" y1="37014" x2="12381" y2="37014"/>
                        <a14:foregroundMark x1="67407" y1="61431" x2="67725" y2="67030"/>
                        <a14:foregroundMark x1="66667" y1="55365" x2="68889" y2="60187"/>
                        <a14:foregroundMark x1="60212" y1="34370" x2="59683" y2="38103"/>
                        <a14:foregroundMark x1="59471" y1="34370" x2="61376" y2="38103"/>
                        <a14:foregroundMark x1="57143" y1="35614" x2="58942" y2="39658"/>
                        <a14:foregroundMark x1="61164" y1="32348" x2="62857" y2="36081"/>
                        <a14:foregroundMark x1="58624" y1="40902" x2="61376" y2="39969"/>
                        <a14:foregroundMark x1="62328" y1="37325" x2="63175" y2="38880"/>
                        <a14:foregroundMark x1="62857" y1="36703" x2="63704" y2="37947"/>
                        <a14:foregroundMark x1="61270" y1="30638" x2="61376" y2="31882"/>
                        <a14:foregroundMark x1="69947" y1="32815" x2="72381" y2="34837"/>
                        <a14:foregroundMark x1="69841" y1="30949" x2="71746" y2="33437"/>
                        <a14:foregroundMark x1="69101" y1="29860" x2="73122" y2="35148"/>
                        <a14:foregroundMark x1="73122" y1="35148" x2="73122" y2="35303"/>
                        <a14:foregroundMark x1="71534" y1="31726" x2="73122" y2="34526"/>
                        <a14:foregroundMark x1="71852" y1="31726" x2="73757" y2="33126"/>
                        <a14:foregroundMark x1="69101" y1="34215" x2="72804" y2="36081"/>
                        <a14:foregroundMark x1="68466" y1="32970" x2="68466" y2="34681"/>
                        <a14:foregroundMark x1="69206" y1="28927" x2="69206" y2="28927"/>
                        <a14:foregroundMark x1="67831" y1="35770" x2="67619" y2="36703"/>
                        <a14:foregroundMark x1="72698" y1="37170" x2="72698" y2="37325"/>
                        <a14:foregroundMark x1="73228" y1="37792" x2="73228" y2="37792"/>
                        <a14:foregroundMark x1="74074" y1="32037" x2="74180" y2="32659"/>
                        <a14:foregroundMark x1="70053" y1="30482" x2="70053" y2="30482"/>
                        <a14:foregroundMark x1="85714" y1="45723" x2="85608" y2="55365"/>
                        <a14:foregroundMark x1="85608" y1="55365" x2="91534" y2="71384"/>
                        <a14:foregroundMark x1="82857" y1="35148" x2="85397" y2="58787"/>
                        <a14:foregroundMark x1="82222" y1="37325" x2="77143" y2="46034"/>
                        <a14:foregroundMark x1="77143" y1="46034" x2="80000" y2="50389"/>
                        <a14:foregroundMark x1="78095" y1="52100" x2="82751" y2="67496"/>
                        <a14:foregroundMark x1="82751" y1="67496" x2="86349" y2="73872"/>
                        <a14:foregroundMark x1="86349" y1="73872" x2="90476" y2="68274"/>
                        <a14:foregroundMark x1="90476" y1="68274" x2="93122" y2="60187"/>
                        <a14:foregroundMark x1="93122" y1="60187" x2="90053" y2="53344"/>
                        <a14:foregroundMark x1="90053" y1="53344" x2="88783" y2="53033"/>
                        <a14:foregroundMark x1="92910" y1="73250" x2="93122" y2="87092"/>
                        <a14:foregroundMark x1="89206" y1="80871" x2="88783" y2="84292"/>
                        <a14:foregroundMark x1="90370" y1="50389" x2="97672" y2="66719"/>
                        <a14:foregroundMark x1="96931" y1="43546" x2="97143" y2="44635"/>
                        <a14:foregroundMark x1="91111" y1="36703" x2="91005" y2="36703"/>
                        <a14:foregroundMark x1="92593" y1="35770" x2="89206" y2="39658"/>
                        <a14:foregroundMark x1="92804" y1="36081" x2="92910" y2="39969"/>
                        <a14:foregroundMark x1="93122" y1="34370" x2="93122" y2="34370"/>
                        <a14:foregroundMark x1="84974" y1="31726" x2="85714" y2="38103"/>
                        <a14:foregroundMark x1="75238" y1="47278" x2="76085" y2="50700"/>
                        <a14:foregroundMark x1="66667" y1="63919" x2="64656" y2="67807"/>
                        <a14:foregroundMark x1="79788" y1="91913" x2="79788" y2="94712"/>
                        <a14:foregroundMark x1="84868" y1="89580" x2="85820" y2="93779"/>
                        <a14:foregroundMark x1="94074" y1="91913" x2="94497" y2="92535"/>
                        <a14:foregroundMark x1="74286" y1="88025" x2="74815" y2="90202"/>
                        <a14:foregroundMark x1="68254" y1="88802" x2="68995" y2="90358"/>
                        <a14:foregroundMark x1="67513" y1="92846" x2="69206" y2="91602"/>
                        <a14:foregroundMark x1="68148" y1="92068" x2="67937" y2="91913"/>
                        <a14:foregroundMark x1="66984" y1="91757" x2="67196" y2="91757"/>
                        <a14:foregroundMark x1="50688" y1="90358" x2="49841" y2="90824"/>
                        <a14:foregroundMark x1="50476" y1="89425" x2="50370" y2="90824"/>
                        <a14:foregroundMark x1="55873" y1="89114" x2="57143" y2="90669"/>
                        <a14:foregroundMark x1="41058" y1="91602" x2="42011" y2="92691"/>
                        <a14:foregroundMark x1="35767" y1="92379" x2="34497" y2="93157"/>
                        <a14:foregroundMark x1="26878" y1="88802" x2="26772" y2="90513"/>
                        <a14:foregroundMark x1="30899" y1="88647" x2="31534" y2="90202"/>
                        <a14:foregroundMark x1="11534" y1="37170" x2="15661" y2="34059"/>
                        <a14:foregroundMark x1="56508" y1="35459" x2="57566" y2="35925"/>
                        <a14:backgroundMark x1="56508" y1="34370" x2="56931" y2="34215"/>
                        <a14:backgroundMark x1="59471" y1="32193" x2="59471" y2="32193"/>
                        <a14:backgroundMark x1="60000" y1="32348" x2="60000" y2="32348"/>
                        <a14:backgroundMark x1="60529" y1="31726" x2="60529" y2="31726"/>
                        <a14:backgroundMark x1="62540" y1="41991" x2="62540" y2="41991"/>
                      </a14:backgroundRemoval>
                    </a14:imgEffect>
                  </a14:imgLayer>
                </a14:imgProps>
              </a:ext>
            </a:extLst>
          </a:blip>
          <a:stretch>
            <a:fillRect/>
          </a:stretch>
        </p:blipFill>
        <p:spPr>
          <a:xfrm>
            <a:off x="228086" y="4441"/>
            <a:ext cx="6811132" cy="4634453"/>
          </a:xfrm>
          <a:prstGeom prst="rect">
            <a:avLst/>
          </a:prstGeom>
        </p:spPr>
      </p:pic>
      <p:pic>
        <p:nvPicPr>
          <p:cNvPr id="2" name="007 (1)">
            <a:hlinkClick r:id="" action="ppaction://media"/>
            <a:extLst>
              <a:ext uri="{FF2B5EF4-FFF2-40B4-BE49-F238E27FC236}">
                <a16:creationId xmlns:a16="http://schemas.microsoft.com/office/drawing/2014/main" id="{752A6F8A-368F-4DB3-A088-2708267C0D8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507340" y="4819859"/>
            <a:ext cx="939654" cy="939654"/>
          </a:xfrm>
          <a:prstGeom prst="rect">
            <a:avLst/>
          </a:prstGeom>
        </p:spPr>
      </p:pic>
      <p:sp>
        <p:nvSpPr>
          <p:cNvPr id="17" name="TextBox 16">
            <a:extLst>
              <a:ext uri="{FF2B5EF4-FFF2-40B4-BE49-F238E27FC236}">
                <a16:creationId xmlns:a16="http://schemas.microsoft.com/office/drawing/2014/main" id="{7D33FEA0-959C-4374-98B1-C6B5CF9D6F46}"/>
              </a:ext>
            </a:extLst>
          </p:cNvPr>
          <p:cNvSpPr txBox="1"/>
          <p:nvPr/>
        </p:nvSpPr>
        <p:spPr>
          <a:xfrm>
            <a:off x="7152640" y="3483612"/>
            <a:ext cx="5039360" cy="594650"/>
          </a:xfrm>
          <a:prstGeom prst="rect">
            <a:avLst/>
          </a:prstGeom>
          <a:noFill/>
        </p:spPr>
        <p:txBody>
          <a:bodyPr wrap="square" rtlCol="0">
            <a:spAutoFit/>
          </a:bodyPr>
          <a:lstStyle/>
          <a:p>
            <a:pPr>
              <a:lnSpc>
                <a:spcPct val="120000"/>
              </a:lnSpc>
            </a:pPr>
            <a:r>
              <a:rPr lang="ko-KR" altLang="en-US" sz="3000" b="1" dirty="0">
                <a:solidFill>
                  <a:srgbClr val="002060"/>
                </a:solidFill>
                <a:latin typeface="+mn-ea"/>
              </a:rPr>
              <a:t>대화를 듣고 얘기 나눠요</a:t>
            </a:r>
            <a:r>
              <a:rPr lang="en-US" altLang="ko-KR" sz="3000" b="1" dirty="0">
                <a:solidFill>
                  <a:srgbClr val="002060"/>
                </a:solidFill>
                <a:latin typeface="+mn-ea"/>
              </a:rPr>
              <a:t>.</a:t>
            </a:r>
            <a:endParaRPr lang="en-US" sz="3000" b="1" dirty="0">
              <a:solidFill>
                <a:srgbClr val="002060"/>
              </a:solidFill>
              <a:latin typeface="+mn-ea"/>
            </a:endParaRPr>
          </a:p>
        </p:txBody>
      </p:sp>
    </p:spTree>
    <p:extLst>
      <p:ext uri="{BB962C8B-B14F-4D97-AF65-F5344CB8AC3E}">
        <p14:creationId xmlns:p14="http://schemas.microsoft.com/office/powerpoint/2010/main" val="75539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heckerboard(across)">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heckerboard(across)">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checkerboard(across)">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100728" fill="hold"/>
                                        <p:tgtEl>
                                          <p:spTgt spid="2"/>
                                        </p:tgtEl>
                                      </p:cBhvr>
                                    </p:cmd>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checkerboard(across)">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checkerboard(across)">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checkerboard(across)">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circle(in)">
                                      <p:cBhvr>
                                        <p:cTn id="4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2" fill="hold" display="0">
                  <p:stCondLst>
                    <p:cond delay="indefinite"/>
                  </p:stCondLst>
                  <p:endCondLst>
                    <p:cond evt="onStopAudio" delay="0">
                      <p:tgtEl>
                        <p:sldTgt/>
                      </p:tgtEl>
                    </p:cond>
                  </p:endCondLst>
                </p:cTn>
                <p:tgtEl>
                  <p:spTgt spid="2"/>
                </p:tgtEl>
              </p:cMediaNode>
            </p:audio>
          </p:childTnLst>
        </p:cTn>
      </p:par>
    </p:tnLst>
    <p:bldLst>
      <p:bldP spid="23" grpId="0"/>
      <p:bldP spid="25" grpId="0"/>
      <p:bldP spid="15" grpId="0"/>
      <p:bldP spid="13" grpId="0"/>
      <p:bldP spid="14" grpId="0"/>
      <p:bldP spid="8" grpId="0" animBg="1"/>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6E553F9E-2703-41BA-B866-4A0FA4A342E4}"/>
              </a:ext>
            </a:extLst>
          </p:cNvPr>
          <p:cNvSpPr txBox="1"/>
          <p:nvPr/>
        </p:nvSpPr>
        <p:spPr>
          <a:xfrm>
            <a:off x="603158" y="2493804"/>
            <a:ext cx="7914640" cy="628249"/>
          </a:xfrm>
          <a:prstGeom prst="rect">
            <a:avLst/>
          </a:prstGeom>
          <a:noFill/>
        </p:spPr>
        <p:txBody>
          <a:bodyPr wrap="square" rtlCol="0">
            <a:spAutoFit/>
          </a:bodyPr>
          <a:lstStyle/>
          <a:p>
            <a:pPr>
              <a:lnSpc>
                <a:spcPct val="120000"/>
              </a:lnSpc>
            </a:pPr>
            <a:r>
              <a:rPr lang="ko-KR" altLang="en-US" sz="3200" b="1" dirty="0">
                <a:solidFill>
                  <a:srgbClr val="FF00FF"/>
                </a:solidFill>
                <a:latin typeface="+mn-ea"/>
              </a:rPr>
              <a:t>유진</a:t>
            </a:r>
            <a:r>
              <a:rPr lang="en-US" altLang="ko-KR" sz="3200" dirty="0">
                <a:solidFill>
                  <a:srgbClr val="FF00FF"/>
                </a:solidFill>
                <a:latin typeface="+mn-ea"/>
              </a:rPr>
              <a:t>: </a:t>
            </a:r>
            <a:r>
              <a:rPr lang="ko-KR" altLang="en-US" sz="3200" dirty="0">
                <a:solidFill>
                  <a:srgbClr val="FF00FF"/>
                </a:solidFill>
                <a:latin typeface="+mn-ea"/>
              </a:rPr>
              <a:t>밖으로 나가요</a:t>
            </a:r>
            <a:r>
              <a:rPr lang="en-US" altLang="ko-KR" sz="3200" dirty="0">
                <a:solidFill>
                  <a:srgbClr val="FF00FF"/>
                </a:solidFill>
                <a:latin typeface="+mn-ea"/>
              </a:rPr>
              <a:t>.</a:t>
            </a:r>
            <a:endParaRPr lang="en-US" sz="3200" dirty="0">
              <a:solidFill>
                <a:srgbClr val="FF00FF"/>
              </a:solidFill>
              <a:latin typeface="+mn-ea"/>
            </a:endParaRPr>
          </a:p>
        </p:txBody>
      </p:sp>
      <p:sp>
        <p:nvSpPr>
          <p:cNvPr id="4" name="Rectangle: Rounded Corners 3">
            <a:extLst>
              <a:ext uri="{FF2B5EF4-FFF2-40B4-BE49-F238E27FC236}">
                <a16:creationId xmlns:a16="http://schemas.microsoft.com/office/drawing/2014/main" id="{0442152B-88C2-4A9E-A088-DED155DA2A21}"/>
              </a:ext>
            </a:extLst>
          </p:cNvPr>
          <p:cNvSpPr/>
          <p:nvPr/>
        </p:nvSpPr>
        <p:spPr>
          <a:xfrm>
            <a:off x="603159" y="113391"/>
            <a:ext cx="4375242" cy="664412"/>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ko-KR" altLang="en-US" sz="3200" dirty="0">
                <a:latin typeface="+mn-ea"/>
              </a:rPr>
              <a:t>오늘의 문법 </a:t>
            </a:r>
            <a:r>
              <a:rPr lang="en-US" altLang="ko-KR" sz="3200" dirty="0">
                <a:latin typeface="+mn-ea"/>
              </a:rPr>
              <a:t>1. ~</a:t>
            </a:r>
            <a:r>
              <a:rPr lang="ko-KR" altLang="en-US" sz="3200" dirty="0">
                <a:latin typeface="+mn-ea"/>
              </a:rPr>
              <a:t>자</a:t>
            </a:r>
            <a:endParaRPr lang="en-US" sz="3200" dirty="0">
              <a:latin typeface="+mn-ea"/>
            </a:endParaRPr>
          </a:p>
        </p:txBody>
      </p:sp>
      <p:sp>
        <p:nvSpPr>
          <p:cNvPr id="6" name="TextBox 5">
            <a:extLst>
              <a:ext uri="{FF2B5EF4-FFF2-40B4-BE49-F238E27FC236}">
                <a16:creationId xmlns:a16="http://schemas.microsoft.com/office/drawing/2014/main" id="{3AC562A7-C483-49C8-AB86-994232398C36}"/>
              </a:ext>
            </a:extLst>
          </p:cNvPr>
          <p:cNvSpPr txBox="1"/>
          <p:nvPr/>
        </p:nvSpPr>
        <p:spPr>
          <a:xfrm>
            <a:off x="603158" y="1219667"/>
            <a:ext cx="5492842"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수업이 끝났어요</a:t>
            </a:r>
            <a:r>
              <a:rPr lang="en-US" altLang="ko-KR" sz="3200" dirty="0">
                <a:latin typeface="+mn-ea"/>
              </a:rPr>
              <a:t>. </a:t>
            </a:r>
            <a:r>
              <a:rPr lang="ko-KR" altLang="en-US" sz="3200" dirty="0">
                <a:latin typeface="+mn-ea"/>
              </a:rPr>
              <a:t>그럼 아이들이 어떻게 해요</a:t>
            </a:r>
            <a:r>
              <a:rPr lang="en-US" altLang="ko-KR" sz="3200" dirty="0">
                <a:latin typeface="+mn-ea"/>
              </a:rPr>
              <a:t>?</a:t>
            </a:r>
            <a:endParaRPr lang="en-US" sz="3200" dirty="0">
              <a:latin typeface="+mn-ea"/>
            </a:endParaRPr>
          </a:p>
        </p:txBody>
      </p:sp>
      <p:sp>
        <p:nvSpPr>
          <p:cNvPr id="7" name="TextBox 6">
            <a:extLst>
              <a:ext uri="{FF2B5EF4-FFF2-40B4-BE49-F238E27FC236}">
                <a16:creationId xmlns:a16="http://schemas.microsoft.com/office/drawing/2014/main" id="{78AB9142-279E-4743-9870-8F213ABDC5C9}"/>
              </a:ext>
            </a:extLst>
          </p:cNvPr>
          <p:cNvSpPr txBox="1"/>
          <p:nvPr/>
        </p:nvSpPr>
        <p:spPr>
          <a:xfrm>
            <a:off x="603158" y="3177011"/>
            <a:ext cx="11487242"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수업이 끝났어요</a:t>
            </a:r>
            <a:r>
              <a:rPr lang="en-US" altLang="ko-KR" sz="3200" dirty="0">
                <a:latin typeface="+mn-ea"/>
              </a:rPr>
              <a:t>. </a:t>
            </a:r>
            <a:r>
              <a:rPr lang="ko-KR" altLang="en-US" sz="3200" dirty="0">
                <a:latin typeface="+mn-ea"/>
              </a:rPr>
              <a:t>곧 아이들이 밖으로 나가요</a:t>
            </a:r>
            <a:r>
              <a:rPr lang="en-US" altLang="ko-KR" sz="3200" dirty="0">
                <a:latin typeface="+mn-ea"/>
              </a:rPr>
              <a:t>. </a:t>
            </a:r>
            <a:r>
              <a:rPr lang="ko-KR" altLang="en-US" sz="3200" dirty="0">
                <a:latin typeface="+mn-ea"/>
              </a:rPr>
              <a:t>한 문장으로 말해요</a:t>
            </a:r>
            <a:r>
              <a:rPr lang="en-US" altLang="ko-KR" sz="3200" dirty="0">
                <a:latin typeface="+mn-ea"/>
              </a:rPr>
              <a:t>. </a:t>
            </a:r>
            <a:r>
              <a:rPr lang="ko-KR" altLang="en-US" sz="3200" dirty="0">
                <a:latin typeface="+mn-ea"/>
              </a:rPr>
              <a:t>수업이 </a:t>
            </a:r>
            <a:r>
              <a:rPr lang="ko-KR" altLang="en-US" sz="3200" b="1" dirty="0">
                <a:solidFill>
                  <a:srgbClr val="FF0000"/>
                </a:solidFill>
                <a:latin typeface="+mn-ea"/>
              </a:rPr>
              <a:t>끝나자</a:t>
            </a:r>
            <a:r>
              <a:rPr lang="ko-KR" altLang="en-US" sz="3200" dirty="0">
                <a:latin typeface="+mn-ea"/>
              </a:rPr>
              <a:t> 아이들이 밖으로 나가요</a:t>
            </a:r>
            <a:r>
              <a:rPr lang="en-US" altLang="ko-KR" sz="3200" dirty="0">
                <a:latin typeface="+mn-ea"/>
              </a:rPr>
              <a:t>.</a:t>
            </a:r>
            <a:endParaRPr lang="en-US" sz="3200" dirty="0">
              <a:latin typeface="+mn-ea"/>
            </a:endParaRPr>
          </a:p>
        </p:txBody>
      </p:sp>
      <p:sp>
        <p:nvSpPr>
          <p:cNvPr id="8" name="TextBox 7">
            <a:extLst>
              <a:ext uri="{FF2B5EF4-FFF2-40B4-BE49-F238E27FC236}">
                <a16:creationId xmlns:a16="http://schemas.microsoft.com/office/drawing/2014/main" id="{FCC226B7-7E7F-47D2-B800-62FDC823F030}"/>
              </a:ext>
            </a:extLst>
          </p:cNvPr>
          <p:cNvSpPr txBox="1"/>
          <p:nvPr/>
        </p:nvSpPr>
        <p:spPr>
          <a:xfrm>
            <a:off x="0" y="5000230"/>
            <a:ext cx="12192000" cy="991233"/>
          </a:xfrm>
          <a:prstGeom prst="rect">
            <a:avLst/>
          </a:prstGeom>
          <a:noFill/>
        </p:spPr>
        <p:txBody>
          <a:bodyPr wrap="square" rtlCol="0">
            <a:spAutoFit/>
          </a:bodyPr>
          <a:lstStyle/>
          <a:p>
            <a:pPr algn="ctr">
              <a:lnSpc>
                <a:spcPct val="120000"/>
              </a:lnSpc>
            </a:pPr>
            <a:r>
              <a:rPr lang="ko-KR" altLang="en-US" sz="4000" b="1" dirty="0">
                <a:latin typeface="+mn-ea"/>
              </a:rPr>
              <a:t>아이들이 밖으로 </a:t>
            </a:r>
            <a:r>
              <a:rPr lang="ko-KR" altLang="en-US" sz="5400" b="1" dirty="0">
                <a:solidFill>
                  <a:srgbClr val="FF0000"/>
                </a:solidFill>
                <a:latin typeface="+mn-ea"/>
              </a:rPr>
              <a:t>나오자</a:t>
            </a:r>
            <a:r>
              <a:rPr lang="ko-KR" altLang="en-US" sz="4000" b="1" dirty="0">
                <a:latin typeface="+mn-ea"/>
              </a:rPr>
              <a:t> 버스가 기다리고 있어요</a:t>
            </a:r>
            <a:r>
              <a:rPr lang="en-US" altLang="ko-KR" sz="4000" b="1" dirty="0">
                <a:latin typeface="+mn-ea"/>
              </a:rPr>
              <a:t>.</a:t>
            </a:r>
            <a:endParaRPr lang="en-US" sz="3200" b="1" dirty="0">
              <a:latin typeface="+mn-ea"/>
            </a:endParaRPr>
          </a:p>
        </p:txBody>
      </p:sp>
      <p:pic>
        <p:nvPicPr>
          <p:cNvPr id="1026" name="Picture 2" descr="9 Signs It's Almost The End of the School Year – Your Teen Media">
            <a:extLst>
              <a:ext uri="{FF2B5EF4-FFF2-40B4-BE49-F238E27FC236}">
                <a16:creationId xmlns:a16="http://schemas.microsoft.com/office/drawing/2014/main" id="{0FC90DBA-1C6B-443B-A5E6-A18ACDC2B1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9288" y="113390"/>
            <a:ext cx="6021112" cy="286467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922EEC09-9D30-4E99-B10A-447539A4E3A3}"/>
              </a:ext>
            </a:extLst>
          </p:cNvPr>
          <p:cNvSpPr txBox="1"/>
          <p:nvPr/>
        </p:nvSpPr>
        <p:spPr>
          <a:xfrm>
            <a:off x="10094181" y="2933966"/>
            <a:ext cx="1996219" cy="246221"/>
          </a:xfrm>
          <a:prstGeom prst="rect">
            <a:avLst/>
          </a:prstGeom>
          <a:noFill/>
        </p:spPr>
        <p:txBody>
          <a:bodyPr wrap="square" rtlCol="0">
            <a:spAutoFit/>
          </a:bodyPr>
          <a:lstStyle/>
          <a:p>
            <a:pPr algn="r"/>
            <a:r>
              <a:rPr lang="en-US" sz="1000" dirty="0"/>
              <a:t>©yourteenmag.com</a:t>
            </a:r>
          </a:p>
        </p:txBody>
      </p:sp>
    </p:spTree>
    <p:extLst>
      <p:ext uri="{BB962C8B-B14F-4D97-AF65-F5344CB8AC3E}">
        <p14:creationId xmlns:p14="http://schemas.microsoft.com/office/powerpoint/2010/main" val="37313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TextBox 3">
            <a:extLst>
              <a:ext uri="{FF2B5EF4-FFF2-40B4-BE49-F238E27FC236}">
                <a16:creationId xmlns:a16="http://schemas.microsoft.com/office/drawing/2014/main" id="{3DCA968C-C48A-4307-9C89-6AB8CA237303}"/>
              </a:ext>
            </a:extLst>
          </p:cNvPr>
          <p:cNvSpPr txBox="1"/>
          <p:nvPr/>
        </p:nvSpPr>
        <p:spPr>
          <a:xfrm>
            <a:off x="293117" y="2974282"/>
            <a:ext cx="12207764" cy="584775"/>
          </a:xfrm>
          <a:prstGeom prst="rect">
            <a:avLst/>
          </a:prstGeom>
          <a:noFill/>
        </p:spPr>
        <p:txBody>
          <a:bodyPr wrap="square" rtlCol="0">
            <a:spAutoFit/>
          </a:bodyPr>
          <a:lstStyle/>
          <a:p>
            <a:r>
              <a:rPr lang="ko-KR" altLang="en-US" sz="3200" dirty="0"/>
              <a:t>왕이 </a:t>
            </a:r>
            <a:r>
              <a:rPr lang="ko-KR" altLang="en-US" sz="3200" b="1" dirty="0">
                <a:solidFill>
                  <a:srgbClr val="FF0000"/>
                </a:solidFill>
              </a:rPr>
              <a:t>죽자</a:t>
            </a:r>
            <a:r>
              <a:rPr lang="ko-KR" altLang="en-US" sz="3200" dirty="0"/>
              <a:t> 제국도 곧 멸망하게 되었다</a:t>
            </a:r>
            <a:r>
              <a:rPr lang="en-US" altLang="ko-KR" sz="3200" dirty="0"/>
              <a:t>.</a:t>
            </a:r>
            <a:endParaRPr lang="en-US" sz="3200" dirty="0"/>
          </a:p>
        </p:txBody>
      </p:sp>
      <p:sp>
        <p:nvSpPr>
          <p:cNvPr id="6" name="TextBox 5">
            <a:extLst>
              <a:ext uri="{FF2B5EF4-FFF2-40B4-BE49-F238E27FC236}">
                <a16:creationId xmlns:a16="http://schemas.microsoft.com/office/drawing/2014/main" id="{B431651E-0563-4D30-BC2A-657D4B2646AF}"/>
              </a:ext>
            </a:extLst>
          </p:cNvPr>
          <p:cNvSpPr txBox="1"/>
          <p:nvPr/>
        </p:nvSpPr>
        <p:spPr>
          <a:xfrm>
            <a:off x="300998" y="3915374"/>
            <a:ext cx="12191999" cy="584775"/>
          </a:xfrm>
          <a:prstGeom prst="rect">
            <a:avLst/>
          </a:prstGeom>
          <a:noFill/>
        </p:spPr>
        <p:txBody>
          <a:bodyPr wrap="square" rtlCol="0">
            <a:spAutoFit/>
          </a:bodyPr>
          <a:lstStyle/>
          <a:p>
            <a:r>
              <a:rPr lang="ko-KR" altLang="en-US" sz="3200" dirty="0"/>
              <a:t>눈이 </a:t>
            </a:r>
            <a:r>
              <a:rPr lang="ko-KR" altLang="en-US" sz="3200" b="1" dirty="0">
                <a:solidFill>
                  <a:srgbClr val="FF0000"/>
                </a:solidFill>
              </a:rPr>
              <a:t>내리자</a:t>
            </a:r>
            <a:r>
              <a:rPr lang="ko-KR" altLang="en-US" sz="3200" dirty="0"/>
              <a:t> 교실에 있던 학생들이 모두 운동장으로 뛰어나왔다</a:t>
            </a:r>
            <a:r>
              <a:rPr lang="en-US" altLang="ko-KR" sz="3200" dirty="0"/>
              <a:t>.</a:t>
            </a:r>
            <a:endParaRPr lang="en-US" sz="3200" b="1" dirty="0">
              <a:solidFill>
                <a:srgbClr val="FF0000"/>
              </a:solidFill>
            </a:endParaRPr>
          </a:p>
        </p:txBody>
      </p:sp>
      <p:sp>
        <p:nvSpPr>
          <p:cNvPr id="7" name="TextBox 6">
            <a:extLst>
              <a:ext uri="{FF2B5EF4-FFF2-40B4-BE49-F238E27FC236}">
                <a16:creationId xmlns:a16="http://schemas.microsoft.com/office/drawing/2014/main" id="{5209E206-B6F2-482E-BBD2-2AC5FA177B74}"/>
              </a:ext>
            </a:extLst>
          </p:cNvPr>
          <p:cNvSpPr txBox="1"/>
          <p:nvPr/>
        </p:nvSpPr>
        <p:spPr>
          <a:xfrm>
            <a:off x="316765" y="4849021"/>
            <a:ext cx="12191999" cy="584775"/>
          </a:xfrm>
          <a:prstGeom prst="rect">
            <a:avLst/>
          </a:prstGeom>
          <a:noFill/>
        </p:spPr>
        <p:txBody>
          <a:bodyPr wrap="square" rtlCol="0">
            <a:spAutoFit/>
          </a:bodyPr>
          <a:lstStyle/>
          <a:p>
            <a:r>
              <a:rPr lang="ko-KR" altLang="en-US" sz="3200" dirty="0"/>
              <a:t>까마귀 </a:t>
            </a:r>
            <a:r>
              <a:rPr lang="ko-KR" altLang="en-US" sz="3200" b="1" dirty="0">
                <a:solidFill>
                  <a:srgbClr val="FF0000"/>
                </a:solidFill>
              </a:rPr>
              <a:t>날자</a:t>
            </a:r>
            <a:r>
              <a:rPr lang="ko-KR" altLang="en-US" sz="3200" dirty="0"/>
              <a:t> 배 떨어진다</a:t>
            </a:r>
            <a:r>
              <a:rPr lang="en-US" altLang="ko-KR" sz="3200" dirty="0"/>
              <a:t>.</a:t>
            </a:r>
            <a:endParaRPr lang="en-US" sz="3200" dirty="0"/>
          </a:p>
        </p:txBody>
      </p:sp>
      <p:sp>
        <p:nvSpPr>
          <p:cNvPr id="10" name="Oval 9">
            <a:extLst>
              <a:ext uri="{FF2B5EF4-FFF2-40B4-BE49-F238E27FC236}">
                <a16:creationId xmlns:a16="http://schemas.microsoft.com/office/drawing/2014/main" id="{F46FD6DD-AAAB-4F4F-9D85-39BF660BEC83}"/>
              </a:ext>
            </a:extLst>
          </p:cNvPr>
          <p:cNvSpPr/>
          <p:nvPr/>
        </p:nvSpPr>
        <p:spPr>
          <a:xfrm>
            <a:off x="5801360" y="5696318"/>
            <a:ext cx="6707404" cy="97324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200" dirty="0"/>
              <a:t>교과서 </a:t>
            </a:r>
            <a:r>
              <a:rPr lang="en-US" altLang="ko-KR" sz="3200" dirty="0"/>
              <a:t>35</a:t>
            </a:r>
            <a:r>
              <a:rPr lang="ko-KR" altLang="en-US" sz="3200" dirty="0"/>
              <a:t>쪽 연습 문제 </a:t>
            </a:r>
            <a:r>
              <a:rPr lang="en-US" altLang="ko-KR" sz="3200" dirty="0"/>
              <a:t>1</a:t>
            </a:r>
            <a:endParaRPr lang="en-US" sz="3200" dirty="0"/>
          </a:p>
        </p:txBody>
      </p:sp>
      <p:sp>
        <p:nvSpPr>
          <p:cNvPr id="12" name="TextBox 11">
            <a:extLst>
              <a:ext uri="{FF2B5EF4-FFF2-40B4-BE49-F238E27FC236}">
                <a16:creationId xmlns:a16="http://schemas.microsoft.com/office/drawing/2014/main" id="{08C9DB87-AC9D-4DB7-A929-9ED7DF7E8F88}"/>
              </a:ext>
            </a:extLst>
          </p:cNvPr>
          <p:cNvSpPr txBox="1"/>
          <p:nvPr/>
        </p:nvSpPr>
        <p:spPr>
          <a:xfrm>
            <a:off x="0" y="673227"/>
            <a:ext cx="12191998" cy="2085796"/>
          </a:xfrm>
          <a:prstGeom prst="wave">
            <a:avLst>
              <a:gd name="adj1" fmla="val 6258"/>
              <a:gd name="adj2" fmla="val 0"/>
            </a:avLst>
          </a:prstGeom>
          <a:solidFill>
            <a:schemeClr val="accent4"/>
          </a:solidFill>
        </p:spPr>
        <p:txBody>
          <a:bodyPr wrap="square" rtlCol="0">
            <a:spAutoFit/>
          </a:bodyPr>
          <a:lstStyle/>
          <a:p>
            <a:r>
              <a:rPr lang="en-US" sz="2400" dirty="0"/>
              <a:t>  This expression is used when an action or event occurs right after the action of the first</a:t>
            </a:r>
          </a:p>
          <a:p>
            <a:r>
              <a:rPr lang="en-US" sz="2400" dirty="0"/>
              <a:t>  clause has occurred. It is slightly different from ‘~</a:t>
            </a:r>
            <a:r>
              <a:rPr lang="ko-KR" altLang="en-US" sz="2400" dirty="0" err="1"/>
              <a:t>자마자</a:t>
            </a:r>
            <a:r>
              <a:rPr lang="en-US" altLang="ko-KR" sz="2400" dirty="0"/>
              <a:t>’ because the subject of first</a:t>
            </a:r>
          </a:p>
          <a:p>
            <a:r>
              <a:rPr lang="en-US" altLang="ko-KR" sz="2400" dirty="0"/>
              <a:t>  and second clause should be different, and the main clause cannot express commend</a:t>
            </a:r>
          </a:p>
          <a:p>
            <a:r>
              <a:rPr lang="en-US" altLang="ko-KR" sz="2400" dirty="0"/>
              <a:t>  or suggestion.</a:t>
            </a:r>
            <a:endParaRPr lang="en-US" sz="2400" dirty="0"/>
          </a:p>
        </p:txBody>
      </p:sp>
      <p:sp>
        <p:nvSpPr>
          <p:cNvPr id="8" name="Oval 7">
            <a:extLst>
              <a:ext uri="{FF2B5EF4-FFF2-40B4-BE49-F238E27FC236}">
                <a16:creationId xmlns:a16="http://schemas.microsoft.com/office/drawing/2014/main" id="{FD663D8C-F1BA-4EB1-9AFE-CCAE696EEDF2}"/>
              </a:ext>
            </a:extLst>
          </p:cNvPr>
          <p:cNvSpPr/>
          <p:nvPr/>
        </p:nvSpPr>
        <p:spPr>
          <a:xfrm>
            <a:off x="8824711" y="-69890"/>
            <a:ext cx="3383054" cy="980462"/>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o-KR" altLang="en-US" sz="3200" b="1" dirty="0">
                <a:solidFill>
                  <a:schemeClr val="bg1"/>
                </a:solidFill>
              </a:rPr>
              <a:t>문장 만들기</a:t>
            </a:r>
            <a:endParaRPr lang="en-US" sz="3200" b="1" dirty="0">
              <a:solidFill>
                <a:schemeClr val="bg1"/>
              </a:solidFill>
            </a:endParaRPr>
          </a:p>
        </p:txBody>
      </p:sp>
      <p:sp>
        <p:nvSpPr>
          <p:cNvPr id="13" name="Rectangle: Rounded Corners 12">
            <a:extLst>
              <a:ext uri="{FF2B5EF4-FFF2-40B4-BE49-F238E27FC236}">
                <a16:creationId xmlns:a16="http://schemas.microsoft.com/office/drawing/2014/main" id="{56F6A930-CFEB-4272-A802-8D4146742324}"/>
              </a:ext>
            </a:extLst>
          </p:cNvPr>
          <p:cNvSpPr/>
          <p:nvPr/>
        </p:nvSpPr>
        <p:spPr>
          <a:xfrm>
            <a:off x="603159" y="113391"/>
            <a:ext cx="4045844" cy="664412"/>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ko-KR" altLang="en-US" sz="3200" dirty="0">
                <a:latin typeface="+mn-ea"/>
              </a:rPr>
              <a:t>오늘의 문법 </a:t>
            </a:r>
            <a:r>
              <a:rPr lang="en-US" altLang="ko-KR" sz="3200" dirty="0">
                <a:latin typeface="+mn-ea"/>
              </a:rPr>
              <a:t>1. ~</a:t>
            </a:r>
            <a:r>
              <a:rPr lang="ko-KR" altLang="en-US" sz="3200" dirty="0">
                <a:latin typeface="+mn-ea"/>
              </a:rPr>
              <a:t>자</a:t>
            </a:r>
            <a:endParaRPr lang="en-US" sz="3200" dirty="0">
              <a:latin typeface="+mn-ea"/>
            </a:endParaRPr>
          </a:p>
        </p:txBody>
      </p:sp>
    </p:spTree>
    <p:extLst>
      <p:ext uri="{BB962C8B-B14F-4D97-AF65-F5344CB8AC3E}">
        <p14:creationId xmlns:p14="http://schemas.microsoft.com/office/powerpoint/2010/main" val="168568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in)">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ircle(in)">
                                      <p:cBhvr>
                                        <p:cTn id="3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10" grpId="0" animBg="1"/>
      <p:bldP spid="12"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 name="Rectangle: Rounded Corners 8">
            <a:extLst>
              <a:ext uri="{FF2B5EF4-FFF2-40B4-BE49-F238E27FC236}">
                <a16:creationId xmlns:a16="http://schemas.microsoft.com/office/drawing/2014/main" id="{4CEAE574-A683-4352-9794-002EE2A00206}"/>
              </a:ext>
            </a:extLst>
          </p:cNvPr>
          <p:cNvSpPr/>
          <p:nvPr/>
        </p:nvSpPr>
        <p:spPr>
          <a:xfrm>
            <a:off x="5039139" y="166175"/>
            <a:ext cx="5794513" cy="664412"/>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r>
              <a:rPr lang="ko-KR" altLang="en-US" sz="3200" dirty="0">
                <a:latin typeface="+mn-ea"/>
              </a:rPr>
              <a:t>오늘의 문법 </a:t>
            </a:r>
            <a:r>
              <a:rPr lang="en-US" altLang="ko-KR" sz="3200" dirty="0">
                <a:latin typeface="+mn-ea"/>
              </a:rPr>
              <a:t>2. –</a:t>
            </a:r>
            <a:r>
              <a:rPr lang="ko-KR" altLang="en-US" sz="3200" dirty="0">
                <a:latin typeface="+mn-ea"/>
              </a:rPr>
              <a:t>에 의해</a:t>
            </a:r>
            <a:endParaRPr lang="en-US" sz="3200" dirty="0">
              <a:latin typeface="+mn-ea"/>
            </a:endParaRPr>
          </a:p>
        </p:txBody>
      </p:sp>
      <p:sp>
        <p:nvSpPr>
          <p:cNvPr id="11" name="TextBox 10">
            <a:extLst>
              <a:ext uri="{FF2B5EF4-FFF2-40B4-BE49-F238E27FC236}">
                <a16:creationId xmlns:a16="http://schemas.microsoft.com/office/drawing/2014/main" id="{89778B17-8510-4F7C-B675-ED7DEECBCBBC}"/>
              </a:ext>
            </a:extLst>
          </p:cNvPr>
          <p:cNvSpPr txBox="1"/>
          <p:nvPr/>
        </p:nvSpPr>
        <p:spPr>
          <a:xfrm>
            <a:off x="-2" y="5238913"/>
            <a:ext cx="12192000" cy="891334"/>
          </a:xfrm>
          <a:prstGeom prst="rect">
            <a:avLst/>
          </a:prstGeom>
          <a:noFill/>
        </p:spPr>
        <p:txBody>
          <a:bodyPr wrap="square" rtlCol="0">
            <a:spAutoFit/>
          </a:bodyPr>
          <a:lstStyle/>
          <a:p>
            <a:pPr algn="ctr">
              <a:lnSpc>
                <a:spcPct val="120000"/>
              </a:lnSpc>
            </a:pPr>
            <a:r>
              <a:rPr lang="ko-KR" altLang="en-US" sz="3600" b="1" dirty="0">
                <a:latin typeface="+mn-ea"/>
              </a:rPr>
              <a:t>학생들의 </a:t>
            </a:r>
            <a:r>
              <a:rPr lang="ko-KR" altLang="en-US" sz="4800" b="1" dirty="0">
                <a:solidFill>
                  <a:srgbClr val="FF0000"/>
                </a:solidFill>
                <a:latin typeface="+mn-ea"/>
              </a:rPr>
              <a:t>요구에 의해 </a:t>
            </a:r>
            <a:r>
              <a:rPr lang="ko-KR" altLang="en-US" sz="3600" b="1" dirty="0">
                <a:latin typeface="+mn-ea"/>
              </a:rPr>
              <a:t>학생회장 선거를 하기로 했어요</a:t>
            </a:r>
            <a:r>
              <a:rPr lang="en-US" altLang="ko-KR" sz="3600" b="1" dirty="0">
                <a:latin typeface="+mn-ea"/>
              </a:rPr>
              <a:t>.</a:t>
            </a:r>
          </a:p>
        </p:txBody>
      </p:sp>
      <p:sp>
        <p:nvSpPr>
          <p:cNvPr id="7" name="TextBox 6">
            <a:extLst>
              <a:ext uri="{FF2B5EF4-FFF2-40B4-BE49-F238E27FC236}">
                <a16:creationId xmlns:a16="http://schemas.microsoft.com/office/drawing/2014/main" id="{016E20B4-1577-4078-BC99-52D1EB55B48D}"/>
              </a:ext>
            </a:extLst>
          </p:cNvPr>
          <p:cNvSpPr txBox="1"/>
          <p:nvPr/>
        </p:nvSpPr>
        <p:spPr>
          <a:xfrm>
            <a:off x="5039139" y="2272582"/>
            <a:ext cx="7152860" cy="628249"/>
          </a:xfrm>
          <a:prstGeom prst="rect">
            <a:avLst/>
          </a:prstGeom>
          <a:noFill/>
        </p:spPr>
        <p:txBody>
          <a:bodyPr wrap="square" rtlCol="0">
            <a:spAutoFit/>
          </a:bodyPr>
          <a:lstStyle/>
          <a:p>
            <a:pPr>
              <a:lnSpc>
                <a:spcPct val="120000"/>
              </a:lnSpc>
            </a:pPr>
            <a:r>
              <a:rPr lang="ko-KR" altLang="en-US" sz="3200" b="1" dirty="0">
                <a:solidFill>
                  <a:srgbClr val="FF00FF"/>
                </a:solidFill>
                <a:latin typeface="+mn-ea"/>
              </a:rPr>
              <a:t>조쉬</a:t>
            </a:r>
            <a:r>
              <a:rPr lang="en-US" altLang="ko-KR" sz="3200" dirty="0">
                <a:solidFill>
                  <a:srgbClr val="FF00FF"/>
                </a:solidFill>
                <a:latin typeface="+mn-ea"/>
              </a:rPr>
              <a:t>: </a:t>
            </a:r>
            <a:r>
              <a:rPr lang="ko-KR" altLang="en-US" sz="3200" dirty="0">
                <a:solidFill>
                  <a:srgbClr val="FF00FF"/>
                </a:solidFill>
                <a:latin typeface="+mn-ea"/>
              </a:rPr>
              <a:t>국민 투표를 해요</a:t>
            </a:r>
            <a:r>
              <a:rPr lang="en-US" altLang="ko-KR" sz="3200" dirty="0">
                <a:solidFill>
                  <a:srgbClr val="FF00FF"/>
                </a:solidFill>
                <a:latin typeface="+mn-ea"/>
              </a:rPr>
              <a:t>.</a:t>
            </a:r>
            <a:endParaRPr lang="en-US" sz="3200" dirty="0">
              <a:solidFill>
                <a:srgbClr val="FF00FF"/>
              </a:solidFill>
              <a:latin typeface="+mn-ea"/>
            </a:endParaRPr>
          </a:p>
        </p:txBody>
      </p:sp>
      <p:sp>
        <p:nvSpPr>
          <p:cNvPr id="8" name="TextBox 7">
            <a:extLst>
              <a:ext uri="{FF2B5EF4-FFF2-40B4-BE49-F238E27FC236}">
                <a16:creationId xmlns:a16="http://schemas.microsoft.com/office/drawing/2014/main" id="{C9C81C09-51DA-4DDC-84C2-157138C96B78}"/>
              </a:ext>
            </a:extLst>
          </p:cNvPr>
          <p:cNvSpPr txBox="1"/>
          <p:nvPr/>
        </p:nvSpPr>
        <p:spPr>
          <a:xfrm>
            <a:off x="5039139" y="986062"/>
            <a:ext cx="7152859"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한국의 대통령은 어떻게 선출돼요</a:t>
            </a:r>
            <a:r>
              <a:rPr lang="en-US" altLang="ko-KR" sz="3200" dirty="0">
                <a:latin typeface="+mn-ea"/>
              </a:rPr>
              <a:t>?</a:t>
            </a:r>
            <a:endParaRPr lang="en-US" sz="3200" dirty="0">
              <a:latin typeface="+mn-ea"/>
            </a:endParaRPr>
          </a:p>
        </p:txBody>
      </p:sp>
      <p:sp>
        <p:nvSpPr>
          <p:cNvPr id="13" name="TextBox 12">
            <a:extLst>
              <a:ext uri="{FF2B5EF4-FFF2-40B4-BE49-F238E27FC236}">
                <a16:creationId xmlns:a16="http://schemas.microsoft.com/office/drawing/2014/main" id="{9A256328-F3DB-476C-871D-9F55EDCD8B53}"/>
              </a:ext>
            </a:extLst>
          </p:cNvPr>
          <p:cNvSpPr txBox="1"/>
          <p:nvPr/>
        </p:nvSpPr>
        <p:spPr>
          <a:xfrm>
            <a:off x="5039138" y="2968171"/>
            <a:ext cx="7152860"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네</a:t>
            </a:r>
            <a:r>
              <a:rPr lang="en-US" altLang="ko-KR" sz="3200" dirty="0">
                <a:latin typeface="+mn-ea"/>
              </a:rPr>
              <a:t>, </a:t>
            </a:r>
            <a:r>
              <a:rPr lang="ko-KR" altLang="en-US" sz="3200" dirty="0">
                <a:latin typeface="+mn-ea"/>
              </a:rPr>
              <a:t>맞아요</a:t>
            </a:r>
            <a:r>
              <a:rPr lang="en-US" altLang="ko-KR" sz="3200" dirty="0">
                <a:latin typeface="+mn-ea"/>
              </a:rPr>
              <a:t>. </a:t>
            </a:r>
            <a:r>
              <a:rPr lang="ko-KR" altLang="en-US" sz="3200" dirty="0">
                <a:latin typeface="+mn-ea"/>
              </a:rPr>
              <a:t>그러니까 한국의 대통령은 무엇에 의해 선출돼요</a:t>
            </a:r>
            <a:r>
              <a:rPr lang="en-US" altLang="ko-KR" sz="3200" dirty="0">
                <a:latin typeface="+mn-ea"/>
              </a:rPr>
              <a:t>?</a:t>
            </a:r>
            <a:endParaRPr lang="en-US" sz="3200" dirty="0">
              <a:latin typeface="+mn-ea"/>
            </a:endParaRPr>
          </a:p>
        </p:txBody>
      </p:sp>
      <p:sp>
        <p:nvSpPr>
          <p:cNvPr id="14" name="TextBox 13">
            <a:extLst>
              <a:ext uri="{FF2B5EF4-FFF2-40B4-BE49-F238E27FC236}">
                <a16:creationId xmlns:a16="http://schemas.microsoft.com/office/drawing/2014/main" id="{8D1594DA-C77E-4E86-84B7-E624E377F20A}"/>
              </a:ext>
            </a:extLst>
          </p:cNvPr>
          <p:cNvSpPr txBox="1"/>
          <p:nvPr/>
        </p:nvSpPr>
        <p:spPr>
          <a:xfrm>
            <a:off x="0" y="4882939"/>
            <a:ext cx="1996219" cy="246221"/>
          </a:xfrm>
          <a:prstGeom prst="rect">
            <a:avLst/>
          </a:prstGeom>
          <a:noFill/>
        </p:spPr>
        <p:txBody>
          <a:bodyPr wrap="square" rtlCol="0">
            <a:spAutoFit/>
          </a:bodyPr>
          <a:lstStyle/>
          <a:p>
            <a:r>
              <a:rPr lang="en-US" sz="1000" dirty="0"/>
              <a:t>©pinterest.co.kr</a:t>
            </a:r>
          </a:p>
        </p:txBody>
      </p:sp>
      <p:sp>
        <p:nvSpPr>
          <p:cNvPr id="10" name="TextBox 9">
            <a:extLst>
              <a:ext uri="{FF2B5EF4-FFF2-40B4-BE49-F238E27FC236}">
                <a16:creationId xmlns:a16="http://schemas.microsoft.com/office/drawing/2014/main" id="{2C4C517C-1747-4A79-AF74-0D28A0DBCE73}"/>
              </a:ext>
            </a:extLst>
          </p:cNvPr>
          <p:cNvSpPr txBox="1"/>
          <p:nvPr/>
        </p:nvSpPr>
        <p:spPr>
          <a:xfrm>
            <a:off x="5039140" y="4254691"/>
            <a:ext cx="7152860" cy="628249"/>
          </a:xfrm>
          <a:prstGeom prst="rect">
            <a:avLst/>
          </a:prstGeom>
          <a:noFill/>
        </p:spPr>
        <p:txBody>
          <a:bodyPr wrap="square" rtlCol="0">
            <a:spAutoFit/>
          </a:bodyPr>
          <a:lstStyle/>
          <a:p>
            <a:pPr>
              <a:lnSpc>
                <a:spcPct val="120000"/>
              </a:lnSpc>
            </a:pPr>
            <a:r>
              <a:rPr lang="ko-KR" altLang="en-US" sz="3200" b="1" dirty="0">
                <a:solidFill>
                  <a:srgbClr val="FF00FF"/>
                </a:solidFill>
                <a:latin typeface="+mn-ea"/>
              </a:rPr>
              <a:t>조쉬</a:t>
            </a:r>
            <a:r>
              <a:rPr lang="en-US" altLang="ko-KR" sz="3200" dirty="0">
                <a:solidFill>
                  <a:srgbClr val="FF00FF"/>
                </a:solidFill>
                <a:latin typeface="+mn-ea"/>
              </a:rPr>
              <a:t>: </a:t>
            </a:r>
            <a:r>
              <a:rPr lang="ko-KR" altLang="en-US" sz="3200" dirty="0">
                <a:solidFill>
                  <a:srgbClr val="FF00FF"/>
                </a:solidFill>
                <a:latin typeface="+mn-ea"/>
              </a:rPr>
              <a:t>국민 </a:t>
            </a:r>
            <a:r>
              <a:rPr lang="ko-KR" altLang="en-US" sz="3200" b="1" dirty="0">
                <a:solidFill>
                  <a:srgbClr val="FF0000"/>
                </a:solidFill>
                <a:latin typeface="+mn-ea"/>
              </a:rPr>
              <a:t>투표에 의해 </a:t>
            </a:r>
            <a:r>
              <a:rPr lang="ko-KR" altLang="en-US" sz="3200" dirty="0">
                <a:solidFill>
                  <a:srgbClr val="FF00FF"/>
                </a:solidFill>
                <a:latin typeface="+mn-ea"/>
              </a:rPr>
              <a:t>선출돼요</a:t>
            </a:r>
            <a:r>
              <a:rPr lang="en-US" altLang="ko-KR" sz="3200" dirty="0">
                <a:solidFill>
                  <a:srgbClr val="FF00FF"/>
                </a:solidFill>
                <a:latin typeface="+mn-ea"/>
              </a:rPr>
              <a:t>.</a:t>
            </a:r>
            <a:endParaRPr lang="en-US" sz="3200" dirty="0">
              <a:solidFill>
                <a:srgbClr val="FF00FF"/>
              </a:solidFill>
              <a:latin typeface="+mn-ea"/>
            </a:endParaRPr>
          </a:p>
        </p:txBody>
      </p:sp>
      <p:pic>
        <p:nvPicPr>
          <p:cNvPr id="2" name="Picture 2" descr="선거제도 014 ILL278, 유토이미지, 일러스트, 인포그래픽, 사람, 생활, 선거, 제도, 사회, 정치, 투표, 권리, 의무, 방법, 행사, 캠페인, 국회의원선거, 대통령선거, 총선, 대선, 국민, 민주주의, 독려, 참여, 함께, 투표율, 개표, 지방선거, 공정, 공익, 웃음, 웃고있는, 좋아하는, 전신, 남자, 여자, 3인, 학생, 고등학생, 투표용지, 손가락, 가리키는, 선거연령, 18세, 학교, 무릎, 월계관, 고3, 꿇은, 들고있는, 이벤트 Family Guy, Illustration, Fictional Characters, Illustrations, Fantasy Characters, Character Illustration, Griffins">
            <a:extLst>
              <a:ext uri="{FF2B5EF4-FFF2-40B4-BE49-F238E27FC236}">
                <a16:creationId xmlns:a16="http://schemas.microsoft.com/office/drawing/2014/main" id="{ECDE2667-9A5D-4F32-BFED-53113BAA8A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2474"/>
            <a:ext cx="4981830" cy="4670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73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P spid="8" grpId="0"/>
      <p:bldP spid="13"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2CC6B18E-43A7-43FF-B4D7-91EF23D74221}"/>
              </a:ext>
            </a:extLst>
          </p:cNvPr>
          <p:cNvSpPr txBox="1"/>
          <p:nvPr/>
        </p:nvSpPr>
        <p:spPr>
          <a:xfrm>
            <a:off x="0" y="885114"/>
            <a:ext cx="12192000" cy="1120319"/>
          </a:xfrm>
          <a:prstGeom prst="wave">
            <a:avLst>
              <a:gd name="adj1" fmla="val 6579"/>
              <a:gd name="adj2" fmla="val 0"/>
            </a:avLst>
          </a:prstGeom>
          <a:solidFill>
            <a:schemeClr val="accent4"/>
          </a:solidFill>
        </p:spPr>
        <p:txBody>
          <a:bodyPr wrap="square" rtlCol="0">
            <a:spAutoFit/>
          </a:bodyPr>
          <a:lstStyle/>
          <a:p>
            <a:r>
              <a:rPr lang="en-US" sz="2400" dirty="0"/>
              <a:t>  This expression is used to indicate that the preceding noun is a method, means, route, </a:t>
            </a:r>
          </a:p>
          <a:p>
            <a:r>
              <a:rPr lang="en-US" sz="2400" dirty="0"/>
              <a:t>  or criterion to make the situation behind.</a:t>
            </a:r>
          </a:p>
        </p:txBody>
      </p:sp>
      <p:sp>
        <p:nvSpPr>
          <p:cNvPr id="4" name="TextBox 3">
            <a:extLst>
              <a:ext uri="{FF2B5EF4-FFF2-40B4-BE49-F238E27FC236}">
                <a16:creationId xmlns:a16="http://schemas.microsoft.com/office/drawing/2014/main" id="{37C48230-BCF0-476E-8712-29FF188ECA4A}"/>
              </a:ext>
            </a:extLst>
          </p:cNvPr>
          <p:cNvSpPr txBox="1"/>
          <p:nvPr/>
        </p:nvSpPr>
        <p:spPr>
          <a:xfrm>
            <a:off x="368700" y="2217172"/>
            <a:ext cx="12207764" cy="584775"/>
          </a:xfrm>
          <a:prstGeom prst="rect">
            <a:avLst/>
          </a:prstGeom>
          <a:noFill/>
        </p:spPr>
        <p:txBody>
          <a:bodyPr wrap="square" rtlCol="0">
            <a:spAutoFit/>
          </a:bodyPr>
          <a:lstStyle/>
          <a:p>
            <a:r>
              <a:rPr lang="ko-KR" altLang="en-US" sz="3200" dirty="0"/>
              <a:t>대한민국 대통령은 국민의 </a:t>
            </a:r>
            <a:r>
              <a:rPr lang="ko-KR" altLang="en-US" sz="3200" b="1" dirty="0">
                <a:solidFill>
                  <a:srgbClr val="FF0000"/>
                </a:solidFill>
              </a:rPr>
              <a:t>투표에 의해 </a:t>
            </a:r>
            <a:r>
              <a:rPr lang="ko-KR" altLang="en-US" sz="3200" dirty="0"/>
              <a:t>선출된다</a:t>
            </a:r>
            <a:r>
              <a:rPr lang="en-US" altLang="ko-KR" sz="3200" dirty="0"/>
              <a:t>.</a:t>
            </a:r>
            <a:endParaRPr lang="en-US" sz="3200" dirty="0"/>
          </a:p>
        </p:txBody>
      </p:sp>
      <p:sp>
        <p:nvSpPr>
          <p:cNvPr id="6" name="TextBox 5">
            <a:extLst>
              <a:ext uri="{FF2B5EF4-FFF2-40B4-BE49-F238E27FC236}">
                <a16:creationId xmlns:a16="http://schemas.microsoft.com/office/drawing/2014/main" id="{88A2382D-0152-4963-ADCB-E3888557943E}"/>
              </a:ext>
            </a:extLst>
          </p:cNvPr>
          <p:cNvSpPr txBox="1"/>
          <p:nvPr/>
        </p:nvSpPr>
        <p:spPr>
          <a:xfrm>
            <a:off x="392346" y="3321142"/>
            <a:ext cx="12191999" cy="584775"/>
          </a:xfrm>
          <a:prstGeom prst="rect">
            <a:avLst/>
          </a:prstGeom>
          <a:noFill/>
        </p:spPr>
        <p:txBody>
          <a:bodyPr wrap="square" rtlCol="0">
            <a:spAutoFit/>
          </a:bodyPr>
          <a:lstStyle/>
          <a:p>
            <a:r>
              <a:rPr lang="ko-KR" altLang="en-US" sz="3200" dirty="0"/>
              <a:t>암의 원인이 한국 병원 </a:t>
            </a:r>
            <a:r>
              <a:rPr lang="ko-KR" altLang="en-US" sz="3200" b="1" dirty="0">
                <a:solidFill>
                  <a:srgbClr val="FF0000"/>
                </a:solidFill>
              </a:rPr>
              <a:t>연구팀에 의해 </a:t>
            </a:r>
            <a:r>
              <a:rPr lang="ko-KR" altLang="en-US" sz="3200" dirty="0"/>
              <a:t>밝혀졌다</a:t>
            </a:r>
            <a:r>
              <a:rPr lang="en-US" altLang="ko-KR" sz="3200" dirty="0"/>
              <a:t>.</a:t>
            </a:r>
            <a:endParaRPr lang="en-US" sz="3200" b="1" dirty="0">
              <a:solidFill>
                <a:srgbClr val="FF0000"/>
              </a:solidFill>
            </a:endParaRPr>
          </a:p>
        </p:txBody>
      </p:sp>
      <p:sp>
        <p:nvSpPr>
          <p:cNvPr id="7" name="TextBox 6">
            <a:extLst>
              <a:ext uri="{FF2B5EF4-FFF2-40B4-BE49-F238E27FC236}">
                <a16:creationId xmlns:a16="http://schemas.microsoft.com/office/drawing/2014/main" id="{F7F9AB72-5BD9-4900-9D31-12BCAFA777FB}"/>
              </a:ext>
            </a:extLst>
          </p:cNvPr>
          <p:cNvSpPr txBox="1"/>
          <p:nvPr/>
        </p:nvSpPr>
        <p:spPr>
          <a:xfrm>
            <a:off x="368700" y="4458615"/>
            <a:ext cx="12191999" cy="1077218"/>
          </a:xfrm>
          <a:prstGeom prst="rect">
            <a:avLst/>
          </a:prstGeom>
          <a:noFill/>
        </p:spPr>
        <p:txBody>
          <a:bodyPr wrap="square" rtlCol="0">
            <a:spAutoFit/>
          </a:bodyPr>
          <a:lstStyle/>
          <a:p>
            <a:r>
              <a:rPr lang="ko-KR" altLang="en-US" sz="3200" dirty="0"/>
              <a:t>인기가 높았던 이 프로그램은 시청자의 </a:t>
            </a:r>
            <a:r>
              <a:rPr lang="ko-KR" altLang="en-US" sz="3200" b="1" dirty="0">
                <a:solidFill>
                  <a:srgbClr val="FF0000"/>
                </a:solidFill>
              </a:rPr>
              <a:t>요구에 의해 </a:t>
            </a:r>
            <a:r>
              <a:rPr lang="ko-KR" altLang="en-US" sz="3200" dirty="0"/>
              <a:t>재방송되고 있다</a:t>
            </a:r>
            <a:r>
              <a:rPr lang="en-US" altLang="ko-KR" sz="3200" dirty="0"/>
              <a:t>.</a:t>
            </a:r>
            <a:endParaRPr lang="en-US" sz="3200" dirty="0"/>
          </a:p>
        </p:txBody>
      </p:sp>
      <p:sp>
        <p:nvSpPr>
          <p:cNvPr id="8" name="Oval 7">
            <a:extLst>
              <a:ext uri="{FF2B5EF4-FFF2-40B4-BE49-F238E27FC236}">
                <a16:creationId xmlns:a16="http://schemas.microsoft.com/office/drawing/2014/main" id="{82D3FB55-84D7-42F6-9753-11F0D5F72161}"/>
              </a:ext>
            </a:extLst>
          </p:cNvPr>
          <p:cNvSpPr/>
          <p:nvPr/>
        </p:nvSpPr>
        <p:spPr>
          <a:xfrm>
            <a:off x="8611107" y="189663"/>
            <a:ext cx="3588774" cy="899766"/>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o-KR" altLang="en-US" sz="3200" b="1" dirty="0">
                <a:solidFill>
                  <a:schemeClr val="bg1"/>
                </a:solidFill>
              </a:rPr>
              <a:t>문장 만들기</a:t>
            </a:r>
            <a:endParaRPr lang="en-US" sz="3200" b="1" dirty="0">
              <a:solidFill>
                <a:schemeClr val="bg1"/>
              </a:solidFill>
            </a:endParaRPr>
          </a:p>
        </p:txBody>
      </p:sp>
      <p:sp>
        <p:nvSpPr>
          <p:cNvPr id="9" name="Oval 8">
            <a:extLst>
              <a:ext uri="{FF2B5EF4-FFF2-40B4-BE49-F238E27FC236}">
                <a16:creationId xmlns:a16="http://schemas.microsoft.com/office/drawing/2014/main" id="{C0064B11-E7EC-47A0-B28B-D1929F8EE3A8}"/>
              </a:ext>
            </a:extLst>
          </p:cNvPr>
          <p:cNvSpPr/>
          <p:nvPr/>
        </p:nvSpPr>
        <p:spPr>
          <a:xfrm>
            <a:off x="5264647" y="5615345"/>
            <a:ext cx="7142480" cy="98552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200" dirty="0"/>
              <a:t>교과서 </a:t>
            </a:r>
            <a:r>
              <a:rPr lang="en-US" altLang="ko-KR" sz="3200" dirty="0"/>
              <a:t>35</a:t>
            </a:r>
            <a:r>
              <a:rPr lang="ko-KR" altLang="en-US" sz="3200" dirty="0"/>
              <a:t>쪽 연습 문제 </a:t>
            </a:r>
            <a:r>
              <a:rPr lang="en-US" altLang="ko-KR" sz="3200" dirty="0"/>
              <a:t>2</a:t>
            </a:r>
            <a:endParaRPr lang="en-US" sz="3200" dirty="0"/>
          </a:p>
        </p:txBody>
      </p:sp>
      <p:sp>
        <p:nvSpPr>
          <p:cNvPr id="10" name="Rectangle: Rounded Corners 9">
            <a:extLst>
              <a:ext uri="{FF2B5EF4-FFF2-40B4-BE49-F238E27FC236}">
                <a16:creationId xmlns:a16="http://schemas.microsoft.com/office/drawing/2014/main" id="{82256E21-6A65-44B5-BAC8-57A22FBB242C}"/>
              </a:ext>
            </a:extLst>
          </p:cNvPr>
          <p:cNvSpPr/>
          <p:nvPr/>
        </p:nvSpPr>
        <p:spPr>
          <a:xfrm>
            <a:off x="596348" y="175271"/>
            <a:ext cx="5794513" cy="664412"/>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r>
              <a:rPr lang="ko-KR" altLang="en-US" sz="3200" dirty="0">
                <a:latin typeface="+mn-ea"/>
              </a:rPr>
              <a:t>오늘의 문법 </a:t>
            </a:r>
            <a:r>
              <a:rPr lang="en-US" altLang="ko-KR" sz="3200" dirty="0">
                <a:latin typeface="+mn-ea"/>
              </a:rPr>
              <a:t>2. –</a:t>
            </a:r>
            <a:r>
              <a:rPr lang="ko-KR" altLang="en-US" sz="3200" dirty="0">
                <a:latin typeface="+mn-ea"/>
              </a:rPr>
              <a:t>에 의해</a:t>
            </a:r>
            <a:endParaRPr lang="en-US" sz="3200" dirty="0">
              <a:latin typeface="+mn-ea"/>
            </a:endParaRPr>
          </a:p>
        </p:txBody>
      </p:sp>
    </p:spTree>
    <p:extLst>
      <p:ext uri="{BB962C8B-B14F-4D97-AF65-F5344CB8AC3E}">
        <p14:creationId xmlns:p14="http://schemas.microsoft.com/office/powerpoint/2010/main" val="254354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circle(in)">
                                      <p:cBhvr>
                                        <p:cTn id="24" dur="20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circle(in)">
                                      <p:cBhvr>
                                        <p:cTn id="2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P spid="7" grpId="0"/>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TextBox 16">
            <a:extLst>
              <a:ext uri="{FF2B5EF4-FFF2-40B4-BE49-F238E27FC236}">
                <a16:creationId xmlns:a16="http://schemas.microsoft.com/office/drawing/2014/main" id="{B8825F7D-85B3-49E8-B8FB-5E510F6A9816}"/>
              </a:ext>
            </a:extLst>
          </p:cNvPr>
          <p:cNvSpPr txBox="1"/>
          <p:nvPr/>
        </p:nvSpPr>
        <p:spPr>
          <a:xfrm>
            <a:off x="0" y="14185"/>
            <a:ext cx="12191999" cy="584775"/>
          </a:xfrm>
          <a:prstGeom prst="rect">
            <a:avLst/>
          </a:prstGeom>
          <a:solidFill>
            <a:schemeClr val="accent4">
              <a:lumMod val="20000"/>
              <a:lumOff val="80000"/>
            </a:schemeClr>
          </a:solidFill>
        </p:spPr>
        <p:txBody>
          <a:bodyPr wrap="square" rtlCol="0">
            <a:spAutoFit/>
          </a:bodyPr>
          <a:lstStyle/>
          <a:p>
            <a:r>
              <a:rPr lang="ko-KR" altLang="en-US" sz="3200" dirty="0">
                <a:latin typeface="+mn-ea"/>
              </a:rPr>
              <a:t>듣기 활동 전 새 단어 확인</a:t>
            </a:r>
            <a:endParaRPr lang="en-US" sz="3200" dirty="0">
              <a:latin typeface="+mn-ea"/>
            </a:endParaRPr>
          </a:p>
        </p:txBody>
      </p:sp>
      <p:sp>
        <p:nvSpPr>
          <p:cNvPr id="29" name="Title 1">
            <a:extLst>
              <a:ext uri="{FF2B5EF4-FFF2-40B4-BE49-F238E27FC236}">
                <a16:creationId xmlns:a16="http://schemas.microsoft.com/office/drawing/2014/main" id="{10D40649-C20A-4A52-B9A1-22454AE588E4}"/>
              </a:ext>
            </a:extLst>
          </p:cNvPr>
          <p:cNvSpPr txBox="1">
            <a:spLocks/>
          </p:cNvSpPr>
          <p:nvPr/>
        </p:nvSpPr>
        <p:spPr>
          <a:xfrm>
            <a:off x="9534645" y="14185"/>
            <a:ext cx="2657354" cy="675057"/>
          </a:xfrm>
          <a:prstGeom prst="rect">
            <a:avLst/>
          </a:prstGeom>
        </p:spPr>
        <p:txBody>
          <a:bodyPr>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ko-KR" altLang="en-US" sz="3600" kern="0" dirty="0"/>
              <a:t>교과서 </a:t>
            </a:r>
            <a:r>
              <a:rPr lang="en-US" altLang="ko-KR" sz="3600" kern="0" dirty="0"/>
              <a:t>37</a:t>
            </a:r>
            <a:r>
              <a:rPr lang="ko-KR" altLang="en-US" sz="3600" kern="0" dirty="0"/>
              <a:t>쪽</a:t>
            </a:r>
            <a:endParaRPr lang="en-US" sz="3600" kern="0" dirty="0"/>
          </a:p>
        </p:txBody>
      </p:sp>
      <p:graphicFrame>
        <p:nvGraphicFramePr>
          <p:cNvPr id="3" name="Table 3">
            <a:extLst>
              <a:ext uri="{FF2B5EF4-FFF2-40B4-BE49-F238E27FC236}">
                <a16:creationId xmlns:a16="http://schemas.microsoft.com/office/drawing/2014/main" id="{2BFEA214-B489-45C0-A7B7-AACF680A68C0}"/>
              </a:ext>
            </a:extLst>
          </p:cNvPr>
          <p:cNvGraphicFramePr>
            <a:graphicFrameLocks noGrp="1"/>
          </p:cNvGraphicFramePr>
          <p:nvPr>
            <p:extLst>
              <p:ext uri="{D42A27DB-BD31-4B8C-83A1-F6EECF244321}">
                <p14:modId xmlns:p14="http://schemas.microsoft.com/office/powerpoint/2010/main" val="1917822527"/>
              </p:ext>
            </p:extLst>
          </p:nvPr>
        </p:nvGraphicFramePr>
        <p:xfrm>
          <a:off x="-1" y="719663"/>
          <a:ext cx="12192000" cy="4624554"/>
        </p:xfrm>
        <a:graphic>
          <a:graphicData uri="http://schemas.openxmlformats.org/drawingml/2006/table">
            <a:tbl>
              <a:tblPr firstRow="1" bandRow="1">
                <a:tableStyleId>{5940675A-B579-460E-94D1-54222C63F5DA}</a:tableStyleId>
              </a:tblPr>
              <a:tblGrid>
                <a:gridCol w="4064000">
                  <a:extLst>
                    <a:ext uri="{9D8B030D-6E8A-4147-A177-3AD203B41FA5}">
                      <a16:colId xmlns:a16="http://schemas.microsoft.com/office/drawing/2014/main" val="676207701"/>
                    </a:ext>
                  </a:extLst>
                </a:gridCol>
                <a:gridCol w="4064000">
                  <a:extLst>
                    <a:ext uri="{9D8B030D-6E8A-4147-A177-3AD203B41FA5}">
                      <a16:colId xmlns:a16="http://schemas.microsoft.com/office/drawing/2014/main" val="1343534069"/>
                    </a:ext>
                  </a:extLst>
                </a:gridCol>
                <a:gridCol w="4064000">
                  <a:extLst>
                    <a:ext uri="{9D8B030D-6E8A-4147-A177-3AD203B41FA5}">
                      <a16:colId xmlns:a16="http://schemas.microsoft.com/office/drawing/2014/main" val="3724924960"/>
                    </a:ext>
                  </a:extLst>
                </a:gridCol>
              </a:tblGrid>
              <a:tr h="2312277">
                <a:tc>
                  <a:txBody>
                    <a:bodyPr/>
                    <a:lstStyle/>
                    <a:p>
                      <a:pPr algn="ctr"/>
                      <a:r>
                        <a:rPr lang="ko-KR" altLang="en-US" sz="4400" dirty="0"/>
                        <a:t>영토</a:t>
                      </a:r>
                      <a:endParaRPr lang="en-US" altLang="ko-KR" sz="4400" dirty="0"/>
                    </a:p>
                    <a:p>
                      <a:pPr algn="ctr"/>
                      <a:endParaRPr lang="en-US" sz="4400" dirty="0"/>
                    </a:p>
                    <a:p>
                      <a:pPr algn="ctr"/>
                      <a:endParaRPr lang="en-US" sz="4400" dirty="0"/>
                    </a:p>
                  </a:txBody>
                  <a:tcPr anchor="ctr"/>
                </a:tc>
                <a:tc>
                  <a:txBody>
                    <a:bodyPr/>
                    <a:lstStyle/>
                    <a:p>
                      <a:pPr algn="ctr"/>
                      <a:r>
                        <a:rPr lang="ko-KR" altLang="en-US" sz="4400" dirty="0"/>
                        <a:t>유목 민족</a:t>
                      </a:r>
                      <a:endParaRPr lang="en-US" altLang="ko-KR" sz="4400" dirty="0"/>
                    </a:p>
                    <a:p>
                      <a:pPr algn="ctr"/>
                      <a:endParaRPr lang="en-US" sz="4400" dirty="0"/>
                    </a:p>
                    <a:p>
                      <a:pPr algn="ctr"/>
                      <a:endParaRPr lang="en-US" sz="4400" dirty="0"/>
                    </a:p>
                  </a:txBody>
                  <a:tcPr anchor="ctr"/>
                </a:tc>
                <a:tc>
                  <a:txBody>
                    <a:bodyPr/>
                    <a:lstStyle/>
                    <a:p>
                      <a:pPr algn="ctr"/>
                      <a:r>
                        <a:rPr lang="ko-KR" altLang="en-US" sz="4400" dirty="0"/>
                        <a:t>잉카 문명</a:t>
                      </a:r>
                      <a:endParaRPr lang="en-US" altLang="ko-KR" sz="4400" dirty="0"/>
                    </a:p>
                    <a:p>
                      <a:pPr algn="ctr"/>
                      <a:endParaRPr lang="en-US" sz="4400" dirty="0"/>
                    </a:p>
                    <a:p>
                      <a:pPr algn="ctr"/>
                      <a:endParaRPr lang="en-US" sz="4400" dirty="0"/>
                    </a:p>
                  </a:txBody>
                  <a:tcPr anchor="ctr"/>
                </a:tc>
                <a:extLst>
                  <a:ext uri="{0D108BD9-81ED-4DB2-BD59-A6C34878D82A}">
                    <a16:rowId xmlns:a16="http://schemas.microsoft.com/office/drawing/2014/main" val="1414705394"/>
                  </a:ext>
                </a:extLst>
              </a:tr>
              <a:tr h="2312277">
                <a:tc>
                  <a:txBody>
                    <a:bodyPr/>
                    <a:lstStyle/>
                    <a:p>
                      <a:pPr algn="ctr"/>
                      <a:r>
                        <a:rPr lang="ko-KR" altLang="en-US" sz="4400" dirty="0"/>
                        <a:t>봉우리</a:t>
                      </a:r>
                      <a:endParaRPr lang="en-US" altLang="ko-KR" sz="4400" dirty="0"/>
                    </a:p>
                    <a:p>
                      <a:pPr algn="ctr"/>
                      <a:endParaRPr lang="en-US" sz="4400" dirty="0"/>
                    </a:p>
                    <a:p>
                      <a:pPr algn="ctr"/>
                      <a:endParaRPr lang="en-US" sz="4400" dirty="0"/>
                    </a:p>
                  </a:txBody>
                  <a:tcPr anchor="ctr"/>
                </a:tc>
                <a:tc>
                  <a:txBody>
                    <a:bodyPr/>
                    <a:lstStyle/>
                    <a:p>
                      <a:pPr algn="ctr"/>
                      <a:r>
                        <a:rPr lang="ko-KR" altLang="en-US" sz="4400" dirty="0"/>
                        <a:t>성지</a:t>
                      </a:r>
                      <a:endParaRPr lang="en-US" altLang="ko-KR" sz="4400" dirty="0"/>
                    </a:p>
                    <a:p>
                      <a:pPr algn="ctr"/>
                      <a:endParaRPr lang="en-US" sz="4400" dirty="0"/>
                    </a:p>
                    <a:p>
                      <a:pPr algn="ctr"/>
                      <a:endParaRPr lang="en-US" sz="4400" dirty="0"/>
                    </a:p>
                  </a:txBody>
                  <a:tcPr anchor="ctr"/>
                </a:tc>
                <a:tc>
                  <a:txBody>
                    <a:bodyPr/>
                    <a:lstStyle/>
                    <a:p>
                      <a:pPr algn="ctr"/>
                      <a:r>
                        <a:rPr lang="ko-KR" altLang="en-US" sz="4400" dirty="0"/>
                        <a:t>효율적으로</a:t>
                      </a:r>
                      <a:endParaRPr lang="en-US" altLang="ko-KR" sz="4400" dirty="0"/>
                    </a:p>
                    <a:p>
                      <a:pPr algn="ctr"/>
                      <a:endParaRPr lang="en-US" sz="4400" dirty="0"/>
                    </a:p>
                    <a:p>
                      <a:pPr algn="ctr"/>
                      <a:endParaRPr lang="en-US" sz="4400" dirty="0"/>
                    </a:p>
                  </a:txBody>
                  <a:tcPr anchor="ctr"/>
                </a:tc>
                <a:extLst>
                  <a:ext uri="{0D108BD9-81ED-4DB2-BD59-A6C34878D82A}">
                    <a16:rowId xmlns:a16="http://schemas.microsoft.com/office/drawing/2014/main" val="1272123722"/>
                  </a:ext>
                </a:extLst>
              </a:tr>
            </a:tbl>
          </a:graphicData>
        </a:graphic>
      </p:graphicFrame>
      <p:sp>
        <p:nvSpPr>
          <p:cNvPr id="8" name="Rectangle: Rounded Corners 7">
            <a:extLst>
              <a:ext uri="{FF2B5EF4-FFF2-40B4-BE49-F238E27FC236}">
                <a16:creationId xmlns:a16="http://schemas.microsoft.com/office/drawing/2014/main" id="{7630E84E-0C89-4BF4-95CE-03EB12C8C089}"/>
              </a:ext>
            </a:extLst>
          </p:cNvPr>
          <p:cNvSpPr/>
          <p:nvPr/>
        </p:nvSpPr>
        <p:spPr>
          <a:xfrm>
            <a:off x="0" y="1640462"/>
            <a:ext cx="4055165" cy="1391478"/>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r>
              <a:rPr lang="ko-KR" altLang="en-US" sz="4000" dirty="0"/>
              <a:t>   </a:t>
            </a:r>
            <a:r>
              <a:rPr lang="ko-KR" altLang="en-US" sz="4000" dirty="0" err="1"/>
              <a:t>領</a:t>
            </a:r>
            <a:r>
              <a:rPr lang="ko-KR" altLang="en-US" sz="2800" dirty="0"/>
              <a:t> 거느릴 영</a:t>
            </a:r>
            <a:r>
              <a:rPr lang="en-US" altLang="ko-KR" sz="2800" dirty="0"/>
              <a:t>(</a:t>
            </a:r>
            <a:r>
              <a:rPr lang="ko-KR" altLang="en-US" sz="2800" dirty="0"/>
              <a:t>령</a:t>
            </a:r>
            <a:r>
              <a:rPr lang="en-US" altLang="ko-KR" sz="2800" dirty="0"/>
              <a:t>)</a:t>
            </a:r>
          </a:p>
          <a:p>
            <a:r>
              <a:rPr lang="ko-KR" altLang="en-US" sz="4000" dirty="0"/>
              <a:t>   土</a:t>
            </a:r>
            <a:r>
              <a:rPr lang="ko-KR" altLang="en-US" sz="2800" dirty="0"/>
              <a:t> 흙 토</a:t>
            </a:r>
            <a:endParaRPr lang="en-US" sz="2800" dirty="0"/>
          </a:p>
        </p:txBody>
      </p:sp>
      <p:sp>
        <p:nvSpPr>
          <p:cNvPr id="14" name="Rectangle: Rounded Corners 13">
            <a:extLst>
              <a:ext uri="{FF2B5EF4-FFF2-40B4-BE49-F238E27FC236}">
                <a16:creationId xmlns:a16="http://schemas.microsoft.com/office/drawing/2014/main" id="{86617372-A68E-41E4-B483-8A89D3A14225}"/>
              </a:ext>
            </a:extLst>
          </p:cNvPr>
          <p:cNvSpPr/>
          <p:nvPr/>
        </p:nvSpPr>
        <p:spPr>
          <a:xfrm>
            <a:off x="4055165" y="1640462"/>
            <a:ext cx="4055165" cy="1391478"/>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4000" dirty="0"/>
              <a:t>遊</a:t>
            </a:r>
            <a:r>
              <a:rPr lang="ko-KR" altLang="en-US" sz="2800" dirty="0"/>
              <a:t> 놀 유</a:t>
            </a:r>
            <a:endParaRPr lang="en-US" altLang="ko-KR" sz="2800" dirty="0"/>
          </a:p>
          <a:p>
            <a:pPr algn="ctr"/>
            <a:r>
              <a:rPr lang="ko-KR" altLang="en-US" sz="4000" dirty="0"/>
              <a:t>牧</a:t>
            </a:r>
            <a:r>
              <a:rPr lang="ko-KR" altLang="en-US" sz="2800" dirty="0"/>
              <a:t> 칠 목</a:t>
            </a:r>
            <a:endParaRPr lang="en-US" sz="2800" dirty="0"/>
          </a:p>
        </p:txBody>
      </p:sp>
      <p:sp>
        <p:nvSpPr>
          <p:cNvPr id="15" name="Rectangle: Rounded Corners 14">
            <a:extLst>
              <a:ext uri="{FF2B5EF4-FFF2-40B4-BE49-F238E27FC236}">
                <a16:creationId xmlns:a16="http://schemas.microsoft.com/office/drawing/2014/main" id="{BB745F37-E3A0-4814-BBDC-8C09672B3E72}"/>
              </a:ext>
            </a:extLst>
          </p:cNvPr>
          <p:cNvSpPr/>
          <p:nvPr/>
        </p:nvSpPr>
        <p:spPr>
          <a:xfrm>
            <a:off x="8150086" y="1640462"/>
            <a:ext cx="4055165" cy="1391478"/>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4000" dirty="0"/>
              <a:t>文</a:t>
            </a:r>
            <a:r>
              <a:rPr lang="ko-KR" altLang="en-US" sz="2800" dirty="0"/>
              <a:t> 글월 문</a:t>
            </a:r>
            <a:endParaRPr lang="en-US" altLang="ko-KR" sz="2800" dirty="0"/>
          </a:p>
          <a:p>
            <a:pPr algn="ctr"/>
            <a:r>
              <a:rPr lang="ko-KR" altLang="en-US" sz="4000" dirty="0"/>
              <a:t>明</a:t>
            </a:r>
            <a:r>
              <a:rPr lang="ko-KR" altLang="en-US" sz="2800" dirty="0"/>
              <a:t> 밝을 명</a:t>
            </a:r>
            <a:endParaRPr lang="en-US" sz="2800" dirty="0"/>
          </a:p>
        </p:txBody>
      </p:sp>
      <p:sp>
        <p:nvSpPr>
          <p:cNvPr id="16" name="Rectangle: Rounded Corners 15">
            <a:extLst>
              <a:ext uri="{FF2B5EF4-FFF2-40B4-BE49-F238E27FC236}">
                <a16:creationId xmlns:a16="http://schemas.microsoft.com/office/drawing/2014/main" id="{4F3FF6D1-EBE4-4FE8-A7E3-DEF4DC0FBA71}"/>
              </a:ext>
            </a:extLst>
          </p:cNvPr>
          <p:cNvSpPr/>
          <p:nvPr/>
        </p:nvSpPr>
        <p:spPr>
          <a:xfrm>
            <a:off x="0" y="3952739"/>
            <a:ext cx="4055165" cy="1391478"/>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2800" dirty="0"/>
              <a:t>산에서 뾰족하게 높이 솟은 부분</a:t>
            </a:r>
            <a:endParaRPr lang="en-US" sz="2800" dirty="0"/>
          </a:p>
        </p:txBody>
      </p:sp>
      <p:sp>
        <p:nvSpPr>
          <p:cNvPr id="18" name="Rectangle: Rounded Corners 17">
            <a:extLst>
              <a:ext uri="{FF2B5EF4-FFF2-40B4-BE49-F238E27FC236}">
                <a16:creationId xmlns:a16="http://schemas.microsoft.com/office/drawing/2014/main" id="{DF2E13CF-EB7F-40D6-B984-8628F9774EE1}"/>
              </a:ext>
            </a:extLst>
          </p:cNvPr>
          <p:cNvSpPr/>
          <p:nvPr/>
        </p:nvSpPr>
        <p:spPr>
          <a:xfrm>
            <a:off x="4055165" y="3963736"/>
            <a:ext cx="4055165" cy="1391478"/>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r>
              <a:rPr lang="ko-KR" altLang="en-US" sz="4000" dirty="0"/>
              <a:t>    聖</a:t>
            </a:r>
            <a:r>
              <a:rPr lang="ko-KR" altLang="en-US" sz="2800" dirty="0"/>
              <a:t> 성스러울 성</a:t>
            </a:r>
            <a:endParaRPr lang="en-US" altLang="ko-KR" sz="2800" dirty="0"/>
          </a:p>
          <a:p>
            <a:r>
              <a:rPr lang="ko-KR" altLang="en-US" sz="4000" dirty="0"/>
              <a:t>    地</a:t>
            </a:r>
            <a:r>
              <a:rPr lang="ko-KR" altLang="en-US" sz="2800" dirty="0"/>
              <a:t> 땅 지</a:t>
            </a:r>
            <a:endParaRPr lang="en-US" sz="2800" dirty="0"/>
          </a:p>
        </p:txBody>
      </p:sp>
      <p:sp>
        <p:nvSpPr>
          <p:cNvPr id="19" name="Rectangle: Rounded Corners 18">
            <a:extLst>
              <a:ext uri="{FF2B5EF4-FFF2-40B4-BE49-F238E27FC236}">
                <a16:creationId xmlns:a16="http://schemas.microsoft.com/office/drawing/2014/main" id="{F5BA8A71-E069-4B9D-A4AA-A2A97000E634}"/>
              </a:ext>
            </a:extLst>
          </p:cNvPr>
          <p:cNvSpPr/>
          <p:nvPr/>
        </p:nvSpPr>
        <p:spPr>
          <a:xfrm>
            <a:off x="8150086" y="3952739"/>
            <a:ext cx="4055165" cy="1391478"/>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r>
              <a:rPr lang="ko-KR" altLang="en-US" sz="4000" dirty="0"/>
              <a:t>      效</a:t>
            </a:r>
            <a:r>
              <a:rPr lang="ko-KR" altLang="en-US" sz="2800" dirty="0"/>
              <a:t> 본받을 효</a:t>
            </a:r>
            <a:endParaRPr lang="en-US" altLang="ko-KR" sz="2800" dirty="0"/>
          </a:p>
          <a:p>
            <a:r>
              <a:rPr lang="ko-KR" altLang="en-US" sz="4000" dirty="0"/>
              <a:t>      </a:t>
            </a:r>
            <a:r>
              <a:rPr lang="ko-KR" altLang="en-US" sz="4000" dirty="0" err="1"/>
              <a:t>率</a:t>
            </a:r>
            <a:r>
              <a:rPr lang="ko-KR" altLang="en-US" sz="2800" dirty="0"/>
              <a:t> 비율 율</a:t>
            </a:r>
            <a:r>
              <a:rPr lang="en-US" altLang="ko-KR" sz="2800" dirty="0"/>
              <a:t>(</a:t>
            </a:r>
            <a:r>
              <a:rPr lang="ko-KR" altLang="en-US" sz="2800" dirty="0"/>
              <a:t>률</a:t>
            </a:r>
            <a:r>
              <a:rPr lang="en-US" altLang="ko-KR" sz="2800" dirty="0"/>
              <a:t>)</a:t>
            </a:r>
            <a:endParaRPr lang="en-US" sz="2800" dirty="0"/>
          </a:p>
        </p:txBody>
      </p:sp>
    </p:spTree>
    <p:extLst>
      <p:ext uri="{BB962C8B-B14F-4D97-AF65-F5344CB8AC3E}">
        <p14:creationId xmlns:p14="http://schemas.microsoft.com/office/powerpoint/2010/main" val="735759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80">
                                          <p:stCondLst>
                                            <p:cond delay="0"/>
                                          </p:stCondLst>
                                        </p:cTn>
                                        <p:tgtEl>
                                          <p:spTgt spid="8"/>
                                        </p:tgtEl>
                                      </p:cBhvr>
                                    </p:animEffect>
                                    <p:anim calcmode="lin" valueType="num">
                                      <p:cBhvr>
                                        <p:cTn id="1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8" dur="26">
                                          <p:stCondLst>
                                            <p:cond delay="650"/>
                                          </p:stCondLst>
                                        </p:cTn>
                                        <p:tgtEl>
                                          <p:spTgt spid="8"/>
                                        </p:tgtEl>
                                      </p:cBhvr>
                                      <p:to x="100000" y="60000"/>
                                    </p:animScale>
                                    <p:animScale>
                                      <p:cBhvr>
                                        <p:cTn id="19" dur="166" decel="50000">
                                          <p:stCondLst>
                                            <p:cond delay="676"/>
                                          </p:stCondLst>
                                        </p:cTn>
                                        <p:tgtEl>
                                          <p:spTgt spid="8"/>
                                        </p:tgtEl>
                                      </p:cBhvr>
                                      <p:to x="100000" y="100000"/>
                                    </p:animScale>
                                    <p:animScale>
                                      <p:cBhvr>
                                        <p:cTn id="20" dur="26">
                                          <p:stCondLst>
                                            <p:cond delay="1312"/>
                                          </p:stCondLst>
                                        </p:cTn>
                                        <p:tgtEl>
                                          <p:spTgt spid="8"/>
                                        </p:tgtEl>
                                      </p:cBhvr>
                                      <p:to x="100000" y="80000"/>
                                    </p:animScale>
                                    <p:animScale>
                                      <p:cBhvr>
                                        <p:cTn id="21" dur="166" decel="50000">
                                          <p:stCondLst>
                                            <p:cond delay="1338"/>
                                          </p:stCondLst>
                                        </p:cTn>
                                        <p:tgtEl>
                                          <p:spTgt spid="8"/>
                                        </p:tgtEl>
                                      </p:cBhvr>
                                      <p:to x="100000" y="100000"/>
                                    </p:animScale>
                                    <p:animScale>
                                      <p:cBhvr>
                                        <p:cTn id="22" dur="26">
                                          <p:stCondLst>
                                            <p:cond delay="1642"/>
                                          </p:stCondLst>
                                        </p:cTn>
                                        <p:tgtEl>
                                          <p:spTgt spid="8"/>
                                        </p:tgtEl>
                                      </p:cBhvr>
                                      <p:to x="100000" y="90000"/>
                                    </p:animScale>
                                    <p:animScale>
                                      <p:cBhvr>
                                        <p:cTn id="23" dur="166" decel="50000">
                                          <p:stCondLst>
                                            <p:cond delay="1668"/>
                                          </p:stCondLst>
                                        </p:cTn>
                                        <p:tgtEl>
                                          <p:spTgt spid="8"/>
                                        </p:tgtEl>
                                      </p:cBhvr>
                                      <p:to x="100000" y="100000"/>
                                    </p:animScale>
                                    <p:animScale>
                                      <p:cBhvr>
                                        <p:cTn id="24" dur="26">
                                          <p:stCondLst>
                                            <p:cond delay="1808"/>
                                          </p:stCondLst>
                                        </p:cTn>
                                        <p:tgtEl>
                                          <p:spTgt spid="8"/>
                                        </p:tgtEl>
                                      </p:cBhvr>
                                      <p:to x="100000" y="95000"/>
                                    </p:animScale>
                                    <p:animScale>
                                      <p:cBhvr>
                                        <p:cTn id="25" dur="166" decel="50000">
                                          <p:stCondLst>
                                            <p:cond delay="1834"/>
                                          </p:stCondLst>
                                        </p:cTn>
                                        <p:tgtEl>
                                          <p:spTgt spid="8"/>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80">
                                          <p:stCondLst>
                                            <p:cond delay="0"/>
                                          </p:stCondLst>
                                        </p:cTn>
                                        <p:tgtEl>
                                          <p:spTgt spid="14"/>
                                        </p:tgtEl>
                                      </p:cBhvr>
                                    </p:animEffect>
                                    <p:anim calcmode="lin" valueType="num">
                                      <p:cBhvr>
                                        <p:cTn id="31"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6" dur="26">
                                          <p:stCondLst>
                                            <p:cond delay="650"/>
                                          </p:stCondLst>
                                        </p:cTn>
                                        <p:tgtEl>
                                          <p:spTgt spid="14"/>
                                        </p:tgtEl>
                                      </p:cBhvr>
                                      <p:to x="100000" y="60000"/>
                                    </p:animScale>
                                    <p:animScale>
                                      <p:cBhvr>
                                        <p:cTn id="37" dur="166" decel="50000">
                                          <p:stCondLst>
                                            <p:cond delay="676"/>
                                          </p:stCondLst>
                                        </p:cTn>
                                        <p:tgtEl>
                                          <p:spTgt spid="14"/>
                                        </p:tgtEl>
                                      </p:cBhvr>
                                      <p:to x="100000" y="100000"/>
                                    </p:animScale>
                                    <p:animScale>
                                      <p:cBhvr>
                                        <p:cTn id="38" dur="26">
                                          <p:stCondLst>
                                            <p:cond delay="1312"/>
                                          </p:stCondLst>
                                        </p:cTn>
                                        <p:tgtEl>
                                          <p:spTgt spid="14"/>
                                        </p:tgtEl>
                                      </p:cBhvr>
                                      <p:to x="100000" y="80000"/>
                                    </p:animScale>
                                    <p:animScale>
                                      <p:cBhvr>
                                        <p:cTn id="39" dur="166" decel="50000">
                                          <p:stCondLst>
                                            <p:cond delay="1338"/>
                                          </p:stCondLst>
                                        </p:cTn>
                                        <p:tgtEl>
                                          <p:spTgt spid="14"/>
                                        </p:tgtEl>
                                      </p:cBhvr>
                                      <p:to x="100000" y="100000"/>
                                    </p:animScale>
                                    <p:animScale>
                                      <p:cBhvr>
                                        <p:cTn id="40" dur="26">
                                          <p:stCondLst>
                                            <p:cond delay="1642"/>
                                          </p:stCondLst>
                                        </p:cTn>
                                        <p:tgtEl>
                                          <p:spTgt spid="14"/>
                                        </p:tgtEl>
                                      </p:cBhvr>
                                      <p:to x="100000" y="90000"/>
                                    </p:animScale>
                                    <p:animScale>
                                      <p:cBhvr>
                                        <p:cTn id="41" dur="166" decel="50000">
                                          <p:stCondLst>
                                            <p:cond delay="1668"/>
                                          </p:stCondLst>
                                        </p:cTn>
                                        <p:tgtEl>
                                          <p:spTgt spid="14"/>
                                        </p:tgtEl>
                                      </p:cBhvr>
                                      <p:to x="100000" y="100000"/>
                                    </p:animScale>
                                    <p:animScale>
                                      <p:cBhvr>
                                        <p:cTn id="42" dur="26">
                                          <p:stCondLst>
                                            <p:cond delay="1808"/>
                                          </p:stCondLst>
                                        </p:cTn>
                                        <p:tgtEl>
                                          <p:spTgt spid="14"/>
                                        </p:tgtEl>
                                      </p:cBhvr>
                                      <p:to x="100000" y="95000"/>
                                    </p:animScale>
                                    <p:animScale>
                                      <p:cBhvr>
                                        <p:cTn id="43" dur="166" decel="50000">
                                          <p:stCondLst>
                                            <p:cond delay="1834"/>
                                          </p:stCondLst>
                                        </p:cTn>
                                        <p:tgtEl>
                                          <p:spTgt spid="14"/>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down)">
                                      <p:cBhvr>
                                        <p:cTn id="48" dur="580">
                                          <p:stCondLst>
                                            <p:cond delay="0"/>
                                          </p:stCondLst>
                                        </p:cTn>
                                        <p:tgtEl>
                                          <p:spTgt spid="15"/>
                                        </p:tgtEl>
                                      </p:cBhvr>
                                    </p:animEffect>
                                    <p:anim calcmode="lin" valueType="num">
                                      <p:cBhvr>
                                        <p:cTn id="49"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54" dur="26">
                                          <p:stCondLst>
                                            <p:cond delay="650"/>
                                          </p:stCondLst>
                                        </p:cTn>
                                        <p:tgtEl>
                                          <p:spTgt spid="15"/>
                                        </p:tgtEl>
                                      </p:cBhvr>
                                      <p:to x="100000" y="60000"/>
                                    </p:animScale>
                                    <p:animScale>
                                      <p:cBhvr>
                                        <p:cTn id="55" dur="166" decel="50000">
                                          <p:stCondLst>
                                            <p:cond delay="676"/>
                                          </p:stCondLst>
                                        </p:cTn>
                                        <p:tgtEl>
                                          <p:spTgt spid="15"/>
                                        </p:tgtEl>
                                      </p:cBhvr>
                                      <p:to x="100000" y="100000"/>
                                    </p:animScale>
                                    <p:animScale>
                                      <p:cBhvr>
                                        <p:cTn id="56" dur="26">
                                          <p:stCondLst>
                                            <p:cond delay="1312"/>
                                          </p:stCondLst>
                                        </p:cTn>
                                        <p:tgtEl>
                                          <p:spTgt spid="15"/>
                                        </p:tgtEl>
                                      </p:cBhvr>
                                      <p:to x="100000" y="80000"/>
                                    </p:animScale>
                                    <p:animScale>
                                      <p:cBhvr>
                                        <p:cTn id="57" dur="166" decel="50000">
                                          <p:stCondLst>
                                            <p:cond delay="1338"/>
                                          </p:stCondLst>
                                        </p:cTn>
                                        <p:tgtEl>
                                          <p:spTgt spid="15"/>
                                        </p:tgtEl>
                                      </p:cBhvr>
                                      <p:to x="100000" y="100000"/>
                                    </p:animScale>
                                    <p:animScale>
                                      <p:cBhvr>
                                        <p:cTn id="58" dur="26">
                                          <p:stCondLst>
                                            <p:cond delay="1642"/>
                                          </p:stCondLst>
                                        </p:cTn>
                                        <p:tgtEl>
                                          <p:spTgt spid="15"/>
                                        </p:tgtEl>
                                      </p:cBhvr>
                                      <p:to x="100000" y="90000"/>
                                    </p:animScale>
                                    <p:animScale>
                                      <p:cBhvr>
                                        <p:cTn id="59" dur="166" decel="50000">
                                          <p:stCondLst>
                                            <p:cond delay="1668"/>
                                          </p:stCondLst>
                                        </p:cTn>
                                        <p:tgtEl>
                                          <p:spTgt spid="15"/>
                                        </p:tgtEl>
                                      </p:cBhvr>
                                      <p:to x="100000" y="100000"/>
                                    </p:animScale>
                                    <p:animScale>
                                      <p:cBhvr>
                                        <p:cTn id="60" dur="26">
                                          <p:stCondLst>
                                            <p:cond delay="1808"/>
                                          </p:stCondLst>
                                        </p:cTn>
                                        <p:tgtEl>
                                          <p:spTgt spid="15"/>
                                        </p:tgtEl>
                                      </p:cBhvr>
                                      <p:to x="100000" y="95000"/>
                                    </p:animScale>
                                    <p:animScale>
                                      <p:cBhvr>
                                        <p:cTn id="61" dur="166" decel="50000">
                                          <p:stCondLst>
                                            <p:cond delay="1834"/>
                                          </p:stCondLst>
                                        </p:cTn>
                                        <p:tgtEl>
                                          <p:spTgt spid="15"/>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wipe(down)">
                                      <p:cBhvr>
                                        <p:cTn id="66" dur="580">
                                          <p:stCondLst>
                                            <p:cond delay="0"/>
                                          </p:stCondLst>
                                        </p:cTn>
                                        <p:tgtEl>
                                          <p:spTgt spid="16"/>
                                        </p:tgtEl>
                                      </p:cBhvr>
                                    </p:animEffect>
                                    <p:anim calcmode="lin" valueType="num">
                                      <p:cBhvr>
                                        <p:cTn id="67"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72" dur="26">
                                          <p:stCondLst>
                                            <p:cond delay="650"/>
                                          </p:stCondLst>
                                        </p:cTn>
                                        <p:tgtEl>
                                          <p:spTgt spid="16"/>
                                        </p:tgtEl>
                                      </p:cBhvr>
                                      <p:to x="100000" y="60000"/>
                                    </p:animScale>
                                    <p:animScale>
                                      <p:cBhvr>
                                        <p:cTn id="73" dur="166" decel="50000">
                                          <p:stCondLst>
                                            <p:cond delay="676"/>
                                          </p:stCondLst>
                                        </p:cTn>
                                        <p:tgtEl>
                                          <p:spTgt spid="16"/>
                                        </p:tgtEl>
                                      </p:cBhvr>
                                      <p:to x="100000" y="100000"/>
                                    </p:animScale>
                                    <p:animScale>
                                      <p:cBhvr>
                                        <p:cTn id="74" dur="26">
                                          <p:stCondLst>
                                            <p:cond delay="1312"/>
                                          </p:stCondLst>
                                        </p:cTn>
                                        <p:tgtEl>
                                          <p:spTgt spid="16"/>
                                        </p:tgtEl>
                                      </p:cBhvr>
                                      <p:to x="100000" y="80000"/>
                                    </p:animScale>
                                    <p:animScale>
                                      <p:cBhvr>
                                        <p:cTn id="75" dur="166" decel="50000">
                                          <p:stCondLst>
                                            <p:cond delay="1338"/>
                                          </p:stCondLst>
                                        </p:cTn>
                                        <p:tgtEl>
                                          <p:spTgt spid="16"/>
                                        </p:tgtEl>
                                      </p:cBhvr>
                                      <p:to x="100000" y="100000"/>
                                    </p:animScale>
                                    <p:animScale>
                                      <p:cBhvr>
                                        <p:cTn id="76" dur="26">
                                          <p:stCondLst>
                                            <p:cond delay="1642"/>
                                          </p:stCondLst>
                                        </p:cTn>
                                        <p:tgtEl>
                                          <p:spTgt spid="16"/>
                                        </p:tgtEl>
                                      </p:cBhvr>
                                      <p:to x="100000" y="90000"/>
                                    </p:animScale>
                                    <p:animScale>
                                      <p:cBhvr>
                                        <p:cTn id="77" dur="166" decel="50000">
                                          <p:stCondLst>
                                            <p:cond delay="1668"/>
                                          </p:stCondLst>
                                        </p:cTn>
                                        <p:tgtEl>
                                          <p:spTgt spid="16"/>
                                        </p:tgtEl>
                                      </p:cBhvr>
                                      <p:to x="100000" y="100000"/>
                                    </p:animScale>
                                    <p:animScale>
                                      <p:cBhvr>
                                        <p:cTn id="78" dur="26">
                                          <p:stCondLst>
                                            <p:cond delay="1808"/>
                                          </p:stCondLst>
                                        </p:cTn>
                                        <p:tgtEl>
                                          <p:spTgt spid="16"/>
                                        </p:tgtEl>
                                      </p:cBhvr>
                                      <p:to x="100000" y="95000"/>
                                    </p:animScale>
                                    <p:animScale>
                                      <p:cBhvr>
                                        <p:cTn id="79" dur="166" decel="50000">
                                          <p:stCondLst>
                                            <p:cond delay="1834"/>
                                          </p:stCondLst>
                                        </p:cTn>
                                        <p:tgtEl>
                                          <p:spTgt spid="16"/>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grpId="0"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wipe(down)">
                                      <p:cBhvr>
                                        <p:cTn id="84" dur="580">
                                          <p:stCondLst>
                                            <p:cond delay="0"/>
                                          </p:stCondLst>
                                        </p:cTn>
                                        <p:tgtEl>
                                          <p:spTgt spid="18"/>
                                        </p:tgtEl>
                                      </p:cBhvr>
                                    </p:animEffect>
                                    <p:anim calcmode="lin" valueType="num">
                                      <p:cBhvr>
                                        <p:cTn id="85"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90" dur="26">
                                          <p:stCondLst>
                                            <p:cond delay="650"/>
                                          </p:stCondLst>
                                        </p:cTn>
                                        <p:tgtEl>
                                          <p:spTgt spid="18"/>
                                        </p:tgtEl>
                                      </p:cBhvr>
                                      <p:to x="100000" y="60000"/>
                                    </p:animScale>
                                    <p:animScale>
                                      <p:cBhvr>
                                        <p:cTn id="91" dur="166" decel="50000">
                                          <p:stCondLst>
                                            <p:cond delay="676"/>
                                          </p:stCondLst>
                                        </p:cTn>
                                        <p:tgtEl>
                                          <p:spTgt spid="18"/>
                                        </p:tgtEl>
                                      </p:cBhvr>
                                      <p:to x="100000" y="100000"/>
                                    </p:animScale>
                                    <p:animScale>
                                      <p:cBhvr>
                                        <p:cTn id="92" dur="26">
                                          <p:stCondLst>
                                            <p:cond delay="1312"/>
                                          </p:stCondLst>
                                        </p:cTn>
                                        <p:tgtEl>
                                          <p:spTgt spid="18"/>
                                        </p:tgtEl>
                                      </p:cBhvr>
                                      <p:to x="100000" y="80000"/>
                                    </p:animScale>
                                    <p:animScale>
                                      <p:cBhvr>
                                        <p:cTn id="93" dur="166" decel="50000">
                                          <p:stCondLst>
                                            <p:cond delay="1338"/>
                                          </p:stCondLst>
                                        </p:cTn>
                                        <p:tgtEl>
                                          <p:spTgt spid="18"/>
                                        </p:tgtEl>
                                      </p:cBhvr>
                                      <p:to x="100000" y="100000"/>
                                    </p:animScale>
                                    <p:animScale>
                                      <p:cBhvr>
                                        <p:cTn id="94" dur="26">
                                          <p:stCondLst>
                                            <p:cond delay="1642"/>
                                          </p:stCondLst>
                                        </p:cTn>
                                        <p:tgtEl>
                                          <p:spTgt spid="18"/>
                                        </p:tgtEl>
                                      </p:cBhvr>
                                      <p:to x="100000" y="90000"/>
                                    </p:animScale>
                                    <p:animScale>
                                      <p:cBhvr>
                                        <p:cTn id="95" dur="166" decel="50000">
                                          <p:stCondLst>
                                            <p:cond delay="1668"/>
                                          </p:stCondLst>
                                        </p:cTn>
                                        <p:tgtEl>
                                          <p:spTgt spid="18"/>
                                        </p:tgtEl>
                                      </p:cBhvr>
                                      <p:to x="100000" y="100000"/>
                                    </p:animScale>
                                    <p:animScale>
                                      <p:cBhvr>
                                        <p:cTn id="96" dur="26">
                                          <p:stCondLst>
                                            <p:cond delay="1808"/>
                                          </p:stCondLst>
                                        </p:cTn>
                                        <p:tgtEl>
                                          <p:spTgt spid="18"/>
                                        </p:tgtEl>
                                      </p:cBhvr>
                                      <p:to x="100000" y="95000"/>
                                    </p:animScale>
                                    <p:animScale>
                                      <p:cBhvr>
                                        <p:cTn id="97" dur="166" decel="50000">
                                          <p:stCondLst>
                                            <p:cond delay="1834"/>
                                          </p:stCondLst>
                                        </p:cTn>
                                        <p:tgtEl>
                                          <p:spTgt spid="18"/>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6" presetClass="entr" presetSubtype="0" fill="hold" grpId="0" nodeType="clickEffect">
                                  <p:stCondLst>
                                    <p:cond delay="0"/>
                                  </p:stCondLst>
                                  <p:childTnLst>
                                    <p:set>
                                      <p:cBhvr>
                                        <p:cTn id="101" dur="1" fill="hold">
                                          <p:stCondLst>
                                            <p:cond delay="0"/>
                                          </p:stCondLst>
                                        </p:cTn>
                                        <p:tgtEl>
                                          <p:spTgt spid="19"/>
                                        </p:tgtEl>
                                        <p:attrNameLst>
                                          <p:attrName>style.visibility</p:attrName>
                                        </p:attrNameLst>
                                      </p:cBhvr>
                                      <p:to>
                                        <p:strVal val="visible"/>
                                      </p:to>
                                    </p:set>
                                    <p:animEffect transition="in" filter="wipe(down)">
                                      <p:cBhvr>
                                        <p:cTn id="102" dur="580">
                                          <p:stCondLst>
                                            <p:cond delay="0"/>
                                          </p:stCondLst>
                                        </p:cTn>
                                        <p:tgtEl>
                                          <p:spTgt spid="19"/>
                                        </p:tgtEl>
                                      </p:cBhvr>
                                    </p:animEffect>
                                    <p:anim calcmode="lin" valueType="num">
                                      <p:cBhvr>
                                        <p:cTn id="103"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04"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5"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06"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07"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08" dur="26">
                                          <p:stCondLst>
                                            <p:cond delay="650"/>
                                          </p:stCondLst>
                                        </p:cTn>
                                        <p:tgtEl>
                                          <p:spTgt spid="19"/>
                                        </p:tgtEl>
                                      </p:cBhvr>
                                      <p:to x="100000" y="60000"/>
                                    </p:animScale>
                                    <p:animScale>
                                      <p:cBhvr>
                                        <p:cTn id="109" dur="166" decel="50000">
                                          <p:stCondLst>
                                            <p:cond delay="676"/>
                                          </p:stCondLst>
                                        </p:cTn>
                                        <p:tgtEl>
                                          <p:spTgt spid="19"/>
                                        </p:tgtEl>
                                      </p:cBhvr>
                                      <p:to x="100000" y="100000"/>
                                    </p:animScale>
                                    <p:animScale>
                                      <p:cBhvr>
                                        <p:cTn id="110" dur="26">
                                          <p:stCondLst>
                                            <p:cond delay="1312"/>
                                          </p:stCondLst>
                                        </p:cTn>
                                        <p:tgtEl>
                                          <p:spTgt spid="19"/>
                                        </p:tgtEl>
                                      </p:cBhvr>
                                      <p:to x="100000" y="80000"/>
                                    </p:animScale>
                                    <p:animScale>
                                      <p:cBhvr>
                                        <p:cTn id="111" dur="166" decel="50000">
                                          <p:stCondLst>
                                            <p:cond delay="1338"/>
                                          </p:stCondLst>
                                        </p:cTn>
                                        <p:tgtEl>
                                          <p:spTgt spid="19"/>
                                        </p:tgtEl>
                                      </p:cBhvr>
                                      <p:to x="100000" y="100000"/>
                                    </p:animScale>
                                    <p:animScale>
                                      <p:cBhvr>
                                        <p:cTn id="112" dur="26">
                                          <p:stCondLst>
                                            <p:cond delay="1642"/>
                                          </p:stCondLst>
                                        </p:cTn>
                                        <p:tgtEl>
                                          <p:spTgt spid="19"/>
                                        </p:tgtEl>
                                      </p:cBhvr>
                                      <p:to x="100000" y="90000"/>
                                    </p:animScale>
                                    <p:animScale>
                                      <p:cBhvr>
                                        <p:cTn id="113" dur="166" decel="50000">
                                          <p:stCondLst>
                                            <p:cond delay="1668"/>
                                          </p:stCondLst>
                                        </p:cTn>
                                        <p:tgtEl>
                                          <p:spTgt spid="19"/>
                                        </p:tgtEl>
                                      </p:cBhvr>
                                      <p:to x="100000" y="100000"/>
                                    </p:animScale>
                                    <p:animScale>
                                      <p:cBhvr>
                                        <p:cTn id="114" dur="26">
                                          <p:stCondLst>
                                            <p:cond delay="1808"/>
                                          </p:stCondLst>
                                        </p:cTn>
                                        <p:tgtEl>
                                          <p:spTgt spid="19"/>
                                        </p:tgtEl>
                                      </p:cBhvr>
                                      <p:to x="100000" y="95000"/>
                                    </p:animScale>
                                    <p:animScale>
                                      <p:cBhvr>
                                        <p:cTn id="115"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14" grpId="0" animBg="1"/>
      <p:bldP spid="15" grpId="0" animBg="1"/>
      <p:bldP spid="16" grpId="0" animBg="1"/>
      <p:bldP spid="18"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8" name="Rectangle 7">
            <a:extLst>
              <a:ext uri="{FF2B5EF4-FFF2-40B4-BE49-F238E27FC236}">
                <a16:creationId xmlns:a16="http://schemas.microsoft.com/office/drawing/2014/main" id="{D047617C-959F-4DC0-A185-6BDEAC5BBB6C}"/>
              </a:ext>
            </a:extLst>
          </p:cNvPr>
          <p:cNvSpPr/>
          <p:nvPr/>
        </p:nvSpPr>
        <p:spPr>
          <a:xfrm>
            <a:off x="7903535" y="1"/>
            <a:ext cx="4288465" cy="1087120"/>
          </a:xfrm>
          <a:prstGeom prst="rect">
            <a:avLst/>
          </a:prstGeom>
          <a:solidFill>
            <a:srgbClr val="7030A0"/>
          </a:solidFill>
          <a:ln w="76200">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4800" b="1" dirty="0"/>
              <a:t>Unit </a:t>
            </a:r>
            <a:r>
              <a:rPr lang="en-US" sz="7200" b="1" dirty="0"/>
              <a:t>03</a:t>
            </a:r>
            <a:endParaRPr lang="en-US" sz="4800" b="1" dirty="0"/>
          </a:p>
        </p:txBody>
      </p:sp>
      <p:sp>
        <p:nvSpPr>
          <p:cNvPr id="2" name="Rectangle 1">
            <a:extLst>
              <a:ext uri="{FF2B5EF4-FFF2-40B4-BE49-F238E27FC236}">
                <a16:creationId xmlns:a16="http://schemas.microsoft.com/office/drawing/2014/main" id="{CCAF3646-63AE-4427-8937-B8C4FFC49FA0}"/>
              </a:ext>
            </a:extLst>
          </p:cNvPr>
          <p:cNvSpPr/>
          <p:nvPr/>
        </p:nvSpPr>
        <p:spPr>
          <a:xfrm>
            <a:off x="8403783" y="5446806"/>
            <a:ext cx="3788217" cy="369332"/>
          </a:xfrm>
          <a:prstGeom prst="rect">
            <a:avLst/>
          </a:prstGeom>
          <a:solidFill>
            <a:schemeClr val="accent1">
              <a:lumMod val="20000"/>
              <a:lumOff val="80000"/>
            </a:schemeClr>
          </a:solidFill>
        </p:spPr>
        <p:txBody>
          <a:bodyPr wrap="none">
            <a:spAutoFit/>
          </a:bodyPr>
          <a:lstStyle/>
          <a:p>
            <a:r>
              <a:rPr lang="en-US" dirty="0">
                <a:hlinkClick r:id="rId3"/>
              </a:rPr>
              <a:t>https://quizlet.com/class/14390278/</a:t>
            </a:r>
            <a:endParaRPr lang="en-US" dirty="0"/>
          </a:p>
        </p:txBody>
      </p:sp>
      <p:sp>
        <p:nvSpPr>
          <p:cNvPr id="6" name="Title 1">
            <a:extLst>
              <a:ext uri="{FF2B5EF4-FFF2-40B4-BE49-F238E27FC236}">
                <a16:creationId xmlns:a16="http://schemas.microsoft.com/office/drawing/2014/main" id="{27FB4DDC-5D8A-43C3-8321-929C31B6A4CE}"/>
              </a:ext>
            </a:extLst>
          </p:cNvPr>
          <p:cNvSpPr txBox="1">
            <a:spLocks/>
          </p:cNvSpPr>
          <p:nvPr/>
        </p:nvSpPr>
        <p:spPr>
          <a:xfrm>
            <a:off x="7985198" y="1879600"/>
            <a:ext cx="4206801" cy="240671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ko-KR" altLang="en-US" sz="6000" b="1" kern="0" dirty="0">
                <a:latin typeface="+mj-lt"/>
                <a:ea typeface="Malgun Gothic" panose="020B0503020000020004" pitchFamily="34" charset="-127"/>
              </a:rPr>
              <a:t>세상을 바꾼 역사적 사건</a:t>
            </a:r>
            <a:endParaRPr lang="en-US" sz="6000" b="1" kern="0" dirty="0">
              <a:latin typeface="+mj-lt"/>
              <a:ea typeface="Malgun Gothic" panose="020B0503020000020004" pitchFamily="34" charset="-127"/>
            </a:endParaRPr>
          </a:p>
        </p:txBody>
      </p:sp>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 name="Picture 2">
            <a:extLst>
              <a:ext uri="{FF2B5EF4-FFF2-40B4-BE49-F238E27FC236}">
                <a16:creationId xmlns:a16="http://schemas.microsoft.com/office/drawing/2014/main" id="{46FCB7D7-E494-42BF-9CDC-380046C41319}"/>
              </a:ext>
            </a:extLst>
          </p:cNvPr>
          <p:cNvPicPr>
            <a:picLocks noChangeAspect="1"/>
          </p:cNvPicPr>
          <p:nvPr/>
        </p:nvPicPr>
        <p:blipFill>
          <a:blip r:embed="rId4"/>
          <a:stretch>
            <a:fillRect/>
          </a:stretch>
        </p:blipFill>
        <p:spPr>
          <a:xfrm>
            <a:off x="1" y="0"/>
            <a:ext cx="8057408" cy="6182943"/>
          </a:xfrm>
          <a:prstGeom prst="rect">
            <a:avLst/>
          </a:prstGeom>
        </p:spPr>
      </p:pic>
      <p:sp>
        <p:nvSpPr>
          <p:cNvPr id="16" name="Oval 15">
            <a:extLst>
              <a:ext uri="{FF2B5EF4-FFF2-40B4-BE49-F238E27FC236}">
                <a16:creationId xmlns:a16="http://schemas.microsoft.com/office/drawing/2014/main" id="{C28E6E54-3A94-4791-8430-7408C9D36EE2}"/>
              </a:ext>
            </a:extLst>
          </p:cNvPr>
          <p:cNvSpPr/>
          <p:nvPr/>
        </p:nvSpPr>
        <p:spPr>
          <a:xfrm>
            <a:off x="7274410" y="5080000"/>
            <a:ext cx="1134140" cy="11029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dirty="0"/>
              <a:t>단어 학습 링크</a:t>
            </a:r>
            <a:endParaRPr lang="en-US" dirty="0"/>
          </a:p>
        </p:txBody>
      </p:sp>
    </p:spTree>
    <p:extLst>
      <p:ext uri="{BB962C8B-B14F-4D97-AF65-F5344CB8AC3E}">
        <p14:creationId xmlns:p14="http://schemas.microsoft.com/office/powerpoint/2010/main" val="8083478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TextBox 16">
            <a:extLst>
              <a:ext uri="{FF2B5EF4-FFF2-40B4-BE49-F238E27FC236}">
                <a16:creationId xmlns:a16="http://schemas.microsoft.com/office/drawing/2014/main" id="{B8825F7D-85B3-49E8-B8FB-5E510F6A9816}"/>
              </a:ext>
            </a:extLst>
          </p:cNvPr>
          <p:cNvSpPr txBox="1"/>
          <p:nvPr/>
        </p:nvSpPr>
        <p:spPr>
          <a:xfrm>
            <a:off x="0" y="14185"/>
            <a:ext cx="12191999" cy="584775"/>
          </a:xfrm>
          <a:prstGeom prst="rect">
            <a:avLst/>
          </a:prstGeom>
          <a:solidFill>
            <a:schemeClr val="accent4">
              <a:lumMod val="20000"/>
              <a:lumOff val="80000"/>
            </a:schemeClr>
          </a:solidFill>
        </p:spPr>
        <p:txBody>
          <a:bodyPr wrap="square" rtlCol="0">
            <a:spAutoFit/>
          </a:bodyPr>
          <a:lstStyle/>
          <a:p>
            <a:r>
              <a:rPr lang="ko-KR" altLang="en-US" sz="3200" dirty="0">
                <a:latin typeface="+mn-ea"/>
              </a:rPr>
              <a:t>듣기 활동 전 새 단어 확인</a:t>
            </a:r>
            <a:endParaRPr lang="en-US" sz="3200" dirty="0">
              <a:latin typeface="+mn-ea"/>
            </a:endParaRPr>
          </a:p>
        </p:txBody>
      </p:sp>
      <p:sp>
        <p:nvSpPr>
          <p:cNvPr id="29" name="Title 1">
            <a:extLst>
              <a:ext uri="{FF2B5EF4-FFF2-40B4-BE49-F238E27FC236}">
                <a16:creationId xmlns:a16="http://schemas.microsoft.com/office/drawing/2014/main" id="{10D40649-C20A-4A52-B9A1-22454AE588E4}"/>
              </a:ext>
            </a:extLst>
          </p:cNvPr>
          <p:cNvSpPr txBox="1">
            <a:spLocks/>
          </p:cNvSpPr>
          <p:nvPr/>
        </p:nvSpPr>
        <p:spPr>
          <a:xfrm>
            <a:off x="9534645" y="14185"/>
            <a:ext cx="2657354" cy="675057"/>
          </a:xfrm>
          <a:prstGeom prst="rect">
            <a:avLst/>
          </a:prstGeom>
        </p:spPr>
        <p:txBody>
          <a:bodyPr>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ko-KR" altLang="en-US" sz="3600" kern="0" dirty="0"/>
              <a:t>교과서 </a:t>
            </a:r>
            <a:r>
              <a:rPr lang="en-US" altLang="ko-KR" sz="3600" kern="0" dirty="0"/>
              <a:t>37</a:t>
            </a:r>
            <a:r>
              <a:rPr lang="ko-KR" altLang="en-US" sz="3600" kern="0" dirty="0"/>
              <a:t>쪽</a:t>
            </a:r>
            <a:endParaRPr lang="en-US" sz="3600" kern="0" dirty="0"/>
          </a:p>
        </p:txBody>
      </p:sp>
      <p:graphicFrame>
        <p:nvGraphicFramePr>
          <p:cNvPr id="3" name="Table 3">
            <a:extLst>
              <a:ext uri="{FF2B5EF4-FFF2-40B4-BE49-F238E27FC236}">
                <a16:creationId xmlns:a16="http://schemas.microsoft.com/office/drawing/2014/main" id="{2BFEA214-B489-45C0-A7B7-AACF680A68C0}"/>
              </a:ext>
            </a:extLst>
          </p:cNvPr>
          <p:cNvGraphicFramePr>
            <a:graphicFrameLocks noGrp="1"/>
          </p:cNvGraphicFramePr>
          <p:nvPr>
            <p:extLst>
              <p:ext uri="{D42A27DB-BD31-4B8C-83A1-F6EECF244321}">
                <p14:modId xmlns:p14="http://schemas.microsoft.com/office/powerpoint/2010/main" val="3051150748"/>
              </p:ext>
            </p:extLst>
          </p:nvPr>
        </p:nvGraphicFramePr>
        <p:xfrm>
          <a:off x="-1" y="719663"/>
          <a:ext cx="12192000" cy="4688079"/>
        </p:xfrm>
        <a:graphic>
          <a:graphicData uri="http://schemas.openxmlformats.org/drawingml/2006/table">
            <a:tbl>
              <a:tblPr firstRow="1" bandRow="1">
                <a:tableStyleId>{5940675A-B579-460E-94D1-54222C63F5DA}</a:tableStyleId>
              </a:tblPr>
              <a:tblGrid>
                <a:gridCol w="4064000">
                  <a:extLst>
                    <a:ext uri="{9D8B030D-6E8A-4147-A177-3AD203B41FA5}">
                      <a16:colId xmlns:a16="http://schemas.microsoft.com/office/drawing/2014/main" val="676207701"/>
                    </a:ext>
                  </a:extLst>
                </a:gridCol>
                <a:gridCol w="4064000">
                  <a:extLst>
                    <a:ext uri="{9D8B030D-6E8A-4147-A177-3AD203B41FA5}">
                      <a16:colId xmlns:a16="http://schemas.microsoft.com/office/drawing/2014/main" val="1343534069"/>
                    </a:ext>
                  </a:extLst>
                </a:gridCol>
                <a:gridCol w="4064000">
                  <a:extLst>
                    <a:ext uri="{9D8B030D-6E8A-4147-A177-3AD203B41FA5}">
                      <a16:colId xmlns:a16="http://schemas.microsoft.com/office/drawing/2014/main" val="3724924960"/>
                    </a:ext>
                  </a:extLst>
                </a:gridCol>
              </a:tblGrid>
              <a:tr h="1562693">
                <a:tc>
                  <a:txBody>
                    <a:bodyPr/>
                    <a:lstStyle/>
                    <a:p>
                      <a:pPr algn="l"/>
                      <a:r>
                        <a:rPr lang="ko-KR" altLang="en-US" sz="4400" dirty="0"/>
                        <a:t>거대하다</a:t>
                      </a:r>
                      <a:endParaRPr lang="en-US" sz="4400" dirty="0"/>
                    </a:p>
                  </a:txBody>
                  <a:tcPr anchor="ctr"/>
                </a:tc>
                <a:tc>
                  <a:txBody>
                    <a:bodyPr/>
                    <a:lstStyle/>
                    <a:p>
                      <a:pPr algn="l"/>
                      <a:r>
                        <a:rPr lang="ko-KR" altLang="en-US" sz="4400" dirty="0"/>
                        <a:t>전파하다</a:t>
                      </a:r>
                      <a:endParaRPr lang="en-US" sz="4400" dirty="0"/>
                    </a:p>
                  </a:txBody>
                  <a:tcPr anchor="ctr"/>
                </a:tc>
                <a:tc>
                  <a:txBody>
                    <a:bodyPr/>
                    <a:lstStyle/>
                    <a:p>
                      <a:pPr algn="l"/>
                      <a:r>
                        <a:rPr lang="ko-KR" altLang="en-US" sz="4400" dirty="0"/>
                        <a:t>수용하다</a:t>
                      </a:r>
                      <a:endParaRPr lang="en-US" sz="4400" dirty="0"/>
                    </a:p>
                  </a:txBody>
                  <a:tcPr anchor="ctr"/>
                </a:tc>
                <a:extLst>
                  <a:ext uri="{0D108BD9-81ED-4DB2-BD59-A6C34878D82A}">
                    <a16:rowId xmlns:a16="http://schemas.microsoft.com/office/drawing/2014/main" val="1414705394"/>
                  </a:ext>
                </a:extLst>
              </a:tr>
              <a:tr h="1562693">
                <a:tc>
                  <a:txBody>
                    <a:bodyPr/>
                    <a:lstStyle/>
                    <a:p>
                      <a:pPr algn="l"/>
                      <a:r>
                        <a:rPr lang="ko-KR" altLang="en-US" sz="4400" dirty="0"/>
                        <a:t>정복하다</a:t>
                      </a:r>
                      <a:endParaRPr lang="en-US" sz="4400" dirty="0"/>
                    </a:p>
                  </a:txBody>
                  <a:tcPr anchor="ctr"/>
                </a:tc>
                <a:tc>
                  <a:txBody>
                    <a:bodyPr/>
                    <a:lstStyle/>
                    <a:p>
                      <a:pPr algn="l"/>
                      <a:r>
                        <a:rPr lang="ko-KR" altLang="en-US" sz="4400" dirty="0"/>
                        <a:t>다스리다</a:t>
                      </a:r>
                      <a:endParaRPr lang="en-US" sz="4400" dirty="0"/>
                    </a:p>
                  </a:txBody>
                  <a:tcPr anchor="ctr"/>
                </a:tc>
                <a:tc>
                  <a:txBody>
                    <a:bodyPr/>
                    <a:lstStyle/>
                    <a:p>
                      <a:pPr algn="l"/>
                      <a:r>
                        <a:rPr lang="ko-KR" altLang="en-US" sz="4400" dirty="0"/>
                        <a:t>공격을 받다</a:t>
                      </a:r>
                      <a:endParaRPr lang="en-US" sz="4400" dirty="0"/>
                    </a:p>
                  </a:txBody>
                  <a:tcPr anchor="ctr"/>
                </a:tc>
                <a:extLst>
                  <a:ext uri="{0D108BD9-81ED-4DB2-BD59-A6C34878D82A}">
                    <a16:rowId xmlns:a16="http://schemas.microsoft.com/office/drawing/2014/main" val="1272123722"/>
                  </a:ext>
                </a:extLst>
              </a:tr>
              <a:tr h="1562693">
                <a:tc>
                  <a:txBody>
                    <a:bodyPr/>
                    <a:lstStyle/>
                    <a:p>
                      <a:pPr algn="l"/>
                      <a:r>
                        <a:rPr lang="ko-KR" altLang="en-US" sz="4400" dirty="0"/>
                        <a:t>파괴되다</a:t>
                      </a:r>
                      <a:endParaRPr lang="en-US" sz="4400" dirty="0"/>
                    </a:p>
                  </a:txBody>
                  <a:tcPr anchor="ctr"/>
                </a:tc>
                <a:tc>
                  <a:txBody>
                    <a:bodyPr/>
                    <a:lstStyle/>
                    <a:p>
                      <a:pPr algn="l"/>
                      <a:r>
                        <a:rPr lang="ko-KR" altLang="en-US" sz="4400" dirty="0"/>
                        <a:t>이끌다</a:t>
                      </a:r>
                      <a:endParaRPr lang="en-US" sz="4400" dirty="0"/>
                    </a:p>
                  </a:txBody>
                  <a:tcPr anchor="ctr"/>
                </a:tc>
                <a:tc>
                  <a:txBody>
                    <a:bodyPr/>
                    <a:lstStyle/>
                    <a:p>
                      <a:pPr algn="l"/>
                      <a:r>
                        <a:rPr lang="ko-KR" altLang="en-US" sz="4400" dirty="0"/>
                        <a:t>손에 넣다</a:t>
                      </a:r>
                      <a:endParaRPr lang="en-US" sz="4400" dirty="0"/>
                    </a:p>
                  </a:txBody>
                  <a:tcPr anchor="ctr"/>
                </a:tc>
                <a:extLst>
                  <a:ext uri="{0D108BD9-81ED-4DB2-BD59-A6C34878D82A}">
                    <a16:rowId xmlns:a16="http://schemas.microsoft.com/office/drawing/2014/main" val="1372060114"/>
                  </a:ext>
                </a:extLst>
              </a:tr>
            </a:tbl>
          </a:graphicData>
        </a:graphic>
      </p:graphicFrame>
      <p:sp>
        <p:nvSpPr>
          <p:cNvPr id="7" name="Rectangle: Rounded Corners 6">
            <a:extLst>
              <a:ext uri="{FF2B5EF4-FFF2-40B4-BE49-F238E27FC236}">
                <a16:creationId xmlns:a16="http://schemas.microsoft.com/office/drawing/2014/main" id="{CA8705AA-E771-4F6B-B605-41982C022F79}"/>
              </a:ext>
            </a:extLst>
          </p:cNvPr>
          <p:cNvSpPr/>
          <p:nvPr/>
        </p:nvSpPr>
        <p:spPr>
          <a:xfrm>
            <a:off x="2438400" y="719663"/>
            <a:ext cx="1602659" cy="1541755"/>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2400" dirty="0"/>
              <a:t>엄청나게 크다</a:t>
            </a:r>
            <a:endParaRPr lang="en-US" sz="2400" dirty="0"/>
          </a:p>
        </p:txBody>
      </p:sp>
      <p:sp>
        <p:nvSpPr>
          <p:cNvPr id="9" name="Rectangle: Rounded Corners 8">
            <a:extLst>
              <a:ext uri="{FF2B5EF4-FFF2-40B4-BE49-F238E27FC236}">
                <a16:creationId xmlns:a16="http://schemas.microsoft.com/office/drawing/2014/main" id="{A5BB207E-8FF5-4372-AE0D-6B053C70DF75}"/>
              </a:ext>
            </a:extLst>
          </p:cNvPr>
          <p:cNvSpPr/>
          <p:nvPr/>
        </p:nvSpPr>
        <p:spPr>
          <a:xfrm>
            <a:off x="6513869" y="719663"/>
            <a:ext cx="1602659" cy="1541755"/>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2400" dirty="0"/>
              <a:t>전하여 널리 퍼뜨리다</a:t>
            </a:r>
            <a:endParaRPr lang="en-US" sz="2400" dirty="0"/>
          </a:p>
        </p:txBody>
      </p:sp>
      <p:sp>
        <p:nvSpPr>
          <p:cNvPr id="10" name="Rectangle: Rounded Corners 9">
            <a:extLst>
              <a:ext uri="{FF2B5EF4-FFF2-40B4-BE49-F238E27FC236}">
                <a16:creationId xmlns:a16="http://schemas.microsoft.com/office/drawing/2014/main" id="{07106497-1BBD-4FE7-826F-8EA5FCED4D75}"/>
              </a:ext>
            </a:extLst>
          </p:cNvPr>
          <p:cNvSpPr/>
          <p:nvPr/>
        </p:nvSpPr>
        <p:spPr>
          <a:xfrm>
            <a:off x="10589338" y="719663"/>
            <a:ext cx="1602659" cy="1541755"/>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2400" dirty="0"/>
              <a:t>받아</a:t>
            </a:r>
            <a:endParaRPr lang="en-US" altLang="ko-KR" sz="2400" dirty="0"/>
          </a:p>
          <a:p>
            <a:pPr algn="ctr"/>
            <a:r>
              <a:rPr lang="ko-KR" altLang="en-US" sz="2400" dirty="0"/>
              <a:t>들이다</a:t>
            </a:r>
            <a:endParaRPr lang="en-US" sz="2400" dirty="0"/>
          </a:p>
        </p:txBody>
      </p:sp>
      <p:sp>
        <p:nvSpPr>
          <p:cNvPr id="11" name="Rectangle: Rounded Corners 10">
            <a:extLst>
              <a:ext uri="{FF2B5EF4-FFF2-40B4-BE49-F238E27FC236}">
                <a16:creationId xmlns:a16="http://schemas.microsoft.com/office/drawing/2014/main" id="{3914EEC3-2EEB-402B-B80F-FCBC1BA88E50}"/>
              </a:ext>
            </a:extLst>
          </p:cNvPr>
          <p:cNvSpPr/>
          <p:nvPr/>
        </p:nvSpPr>
        <p:spPr>
          <a:xfrm>
            <a:off x="2438400" y="2261418"/>
            <a:ext cx="1602659" cy="1541755"/>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2400" dirty="0"/>
              <a:t>정벌하여 복종</a:t>
            </a:r>
            <a:endParaRPr lang="en-US" altLang="ko-KR" sz="2400" dirty="0"/>
          </a:p>
          <a:p>
            <a:pPr algn="ctr"/>
            <a:r>
              <a:rPr lang="ko-KR" altLang="en-US" sz="2400" dirty="0"/>
              <a:t>시키다</a:t>
            </a:r>
            <a:endParaRPr lang="en-US" sz="2400" dirty="0"/>
          </a:p>
        </p:txBody>
      </p:sp>
      <p:sp>
        <p:nvSpPr>
          <p:cNvPr id="12" name="Rectangle: Rounded Corners 11">
            <a:extLst>
              <a:ext uri="{FF2B5EF4-FFF2-40B4-BE49-F238E27FC236}">
                <a16:creationId xmlns:a16="http://schemas.microsoft.com/office/drawing/2014/main" id="{01659930-4B1A-481C-AE9A-7EB8868A0E0F}"/>
              </a:ext>
            </a:extLst>
          </p:cNvPr>
          <p:cNvSpPr/>
          <p:nvPr/>
        </p:nvSpPr>
        <p:spPr>
          <a:xfrm>
            <a:off x="6513867" y="2261417"/>
            <a:ext cx="1602659" cy="1541755"/>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2400" dirty="0"/>
              <a:t>관리하고 통제하다</a:t>
            </a:r>
            <a:endParaRPr lang="en-US" sz="2400" dirty="0"/>
          </a:p>
        </p:txBody>
      </p:sp>
      <p:sp>
        <p:nvSpPr>
          <p:cNvPr id="13" name="Rectangle: Rounded Corners 12">
            <a:extLst>
              <a:ext uri="{FF2B5EF4-FFF2-40B4-BE49-F238E27FC236}">
                <a16:creationId xmlns:a16="http://schemas.microsoft.com/office/drawing/2014/main" id="{9D5589C4-D286-4F19-96EF-B336C4E71B78}"/>
              </a:ext>
            </a:extLst>
          </p:cNvPr>
          <p:cNvSpPr/>
          <p:nvPr/>
        </p:nvSpPr>
        <p:spPr>
          <a:xfrm>
            <a:off x="2438399" y="3833594"/>
            <a:ext cx="1602659" cy="1541755"/>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2400" dirty="0"/>
              <a:t>부서</a:t>
            </a:r>
            <a:endParaRPr lang="en-US" altLang="ko-KR" sz="2400" dirty="0"/>
          </a:p>
          <a:p>
            <a:pPr algn="ctr"/>
            <a:r>
              <a:rPr lang="ko-KR" altLang="en-US" sz="2400" dirty="0"/>
              <a:t>지거나 무너지다</a:t>
            </a:r>
            <a:endParaRPr lang="en-US" sz="2400" dirty="0"/>
          </a:p>
        </p:txBody>
      </p:sp>
      <p:sp>
        <p:nvSpPr>
          <p:cNvPr id="14" name="Rectangle: Rounded Corners 13">
            <a:extLst>
              <a:ext uri="{FF2B5EF4-FFF2-40B4-BE49-F238E27FC236}">
                <a16:creationId xmlns:a16="http://schemas.microsoft.com/office/drawing/2014/main" id="{327C8559-A2C4-4A35-837A-347E60BA2250}"/>
              </a:ext>
            </a:extLst>
          </p:cNvPr>
          <p:cNvSpPr/>
          <p:nvPr/>
        </p:nvSpPr>
        <p:spPr>
          <a:xfrm>
            <a:off x="6513866" y="3833593"/>
            <a:ext cx="1602659" cy="1541755"/>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2400" dirty="0"/>
              <a:t>같이 가면서 따라오게 하다</a:t>
            </a:r>
            <a:endParaRPr lang="en-US" sz="2400" dirty="0"/>
          </a:p>
        </p:txBody>
      </p:sp>
    </p:spTree>
    <p:extLst>
      <p:ext uri="{BB962C8B-B14F-4D97-AF65-F5344CB8AC3E}">
        <p14:creationId xmlns:p14="http://schemas.microsoft.com/office/powerpoint/2010/main" val="3909460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80">
                                          <p:stCondLst>
                                            <p:cond delay="0"/>
                                          </p:stCondLst>
                                        </p:cTn>
                                        <p:tgtEl>
                                          <p:spTgt spid="9"/>
                                        </p:tgtEl>
                                      </p:cBhvr>
                                    </p:animEffect>
                                    <p:anim calcmode="lin" valueType="num">
                                      <p:cBhvr>
                                        <p:cTn id="31"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6" dur="26">
                                          <p:stCondLst>
                                            <p:cond delay="650"/>
                                          </p:stCondLst>
                                        </p:cTn>
                                        <p:tgtEl>
                                          <p:spTgt spid="9"/>
                                        </p:tgtEl>
                                      </p:cBhvr>
                                      <p:to x="100000" y="60000"/>
                                    </p:animScale>
                                    <p:animScale>
                                      <p:cBhvr>
                                        <p:cTn id="37" dur="166" decel="50000">
                                          <p:stCondLst>
                                            <p:cond delay="676"/>
                                          </p:stCondLst>
                                        </p:cTn>
                                        <p:tgtEl>
                                          <p:spTgt spid="9"/>
                                        </p:tgtEl>
                                      </p:cBhvr>
                                      <p:to x="100000" y="100000"/>
                                    </p:animScale>
                                    <p:animScale>
                                      <p:cBhvr>
                                        <p:cTn id="38" dur="26">
                                          <p:stCondLst>
                                            <p:cond delay="1312"/>
                                          </p:stCondLst>
                                        </p:cTn>
                                        <p:tgtEl>
                                          <p:spTgt spid="9"/>
                                        </p:tgtEl>
                                      </p:cBhvr>
                                      <p:to x="100000" y="80000"/>
                                    </p:animScale>
                                    <p:animScale>
                                      <p:cBhvr>
                                        <p:cTn id="39" dur="166" decel="50000">
                                          <p:stCondLst>
                                            <p:cond delay="1338"/>
                                          </p:stCondLst>
                                        </p:cTn>
                                        <p:tgtEl>
                                          <p:spTgt spid="9"/>
                                        </p:tgtEl>
                                      </p:cBhvr>
                                      <p:to x="100000" y="100000"/>
                                    </p:animScale>
                                    <p:animScale>
                                      <p:cBhvr>
                                        <p:cTn id="40" dur="26">
                                          <p:stCondLst>
                                            <p:cond delay="1642"/>
                                          </p:stCondLst>
                                        </p:cTn>
                                        <p:tgtEl>
                                          <p:spTgt spid="9"/>
                                        </p:tgtEl>
                                      </p:cBhvr>
                                      <p:to x="100000" y="90000"/>
                                    </p:animScale>
                                    <p:animScale>
                                      <p:cBhvr>
                                        <p:cTn id="41" dur="166" decel="50000">
                                          <p:stCondLst>
                                            <p:cond delay="1668"/>
                                          </p:stCondLst>
                                        </p:cTn>
                                        <p:tgtEl>
                                          <p:spTgt spid="9"/>
                                        </p:tgtEl>
                                      </p:cBhvr>
                                      <p:to x="100000" y="100000"/>
                                    </p:animScale>
                                    <p:animScale>
                                      <p:cBhvr>
                                        <p:cTn id="42" dur="26">
                                          <p:stCondLst>
                                            <p:cond delay="1808"/>
                                          </p:stCondLst>
                                        </p:cTn>
                                        <p:tgtEl>
                                          <p:spTgt spid="9"/>
                                        </p:tgtEl>
                                      </p:cBhvr>
                                      <p:to x="100000" y="95000"/>
                                    </p:animScale>
                                    <p:animScale>
                                      <p:cBhvr>
                                        <p:cTn id="43" dur="166" decel="50000">
                                          <p:stCondLst>
                                            <p:cond delay="1834"/>
                                          </p:stCondLst>
                                        </p:cTn>
                                        <p:tgtEl>
                                          <p:spTgt spid="9"/>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ipe(down)">
                                      <p:cBhvr>
                                        <p:cTn id="48" dur="580">
                                          <p:stCondLst>
                                            <p:cond delay="0"/>
                                          </p:stCondLst>
                                        </p:cTn>
                                        <p:tgtEl>
                                          <p:spTgt spid="10"/>
                                        </p:tgtEl>
                                      </p:cBhvr>
                                    </p:animEffect>
                                    <p:anim calcmode="lin" valueType="num">
                                      <p:cBhvr>
                                        <p:cTn id="4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4" dur="26">
                                          <p:stCondLst>
                                            <p:cond delay="650"/>
                                          </p:stCondLst>
                                        </p:cTn>
                                        <p:tgtEl>
                                          <p:spTgt spid="10"/>
                                        </p:tgtEl>
                                      </p:cBhvr>
                                      <p:to x="100000" y="60000"/>
                                    </p:animScale>
                                    <p:animScale>
                                      <p:cBhvr>
                                        <p:cTn id="55" dur="166" decel="50000">
                                          <p:stCondLst>
                                            <p:cond delay="676"/>
                                          </p:stCondLst>
                                        </p:cTn>
                                        <p:tgtEl>
                                          <p:spTgt spid="10"/>
                                        </p:tgtEl>
                                      </p:cBhvr>
                                      <p:to x="100000" y="100000"/>
                                    </p:animScale>
                                    <p:animScale>
                                      <p:cBhvr>
                                        <p:cTn id="56" dur="26">
                                          <p:stCondLst>
                                            <p:cond delay="1312"/>
                                          </p:stCondLst>
                                        </p:cTn>
                                        <p:tgtEl>
                                          <p:spTgt spid="10"/>
                                        </p:tgtEl>
                                      </p:cBhvr>
                                      <p:to x="100000" y="80000"/>
                                    </p:animScale>
                                    <p:animScale>
                                      <p:cBhvr>
                                        <p:cTn id="57" dur="166" decel="50000">
                                          <p:stCondLst>
                                            <p:cond delay="1338"/>
                                          </p:stCondLst>
                                        </p:cTn>
                                        <p:tgtEl>
                                          <p:spTgt spid="10"/>
                                        </p:tgtEl>
                                      </p:cBhvr>
                                      <p:to x="100000" y="100000"/>
                                    </p:animScale>
                                    <p:animScale>
                                      <p:cBhvr>
                                        <p:cTn id="58" dur="26">
                                          <p:stCondLst>
                                            <p:cond delay="1642"/>
                                          </p:stCondLst>
                                        </p:cTn>
                                        <p:tgtEl>
                                          <p:spTgt spid="10"/>
                                        </p:tgtEl>
                                      </p:cBhvr>
                                      <p:to x="100000" y="90000"/>
                                    </p:animScale>
                                    <p:animScale>
                                      <p:cBhvr>
                                        <p:cTn id="59" dur="166" decel="50000">
                                          <p:stCondLst>
                                            <p:cond delay="1668"/>
                                          </p:stCondLst>
                                        </p:cTn>
                                        <p:tgtEl>
                                          <p:spTgt spid="10"/>
                                        </p:tgtEl>
                                      </p:cBhvr>
                                      <p:to x="100000" y="100000"/>
                                    </p:animScale>
                                    <p:animScale>
                                      <p:cBhvr>
                                        <p:cTn id="60" dur="26">
                                          <p:stCondLst>
                                            <p:cond delay="1808"/>
                                          </p:stCondLst>
                                        </p:cTn>
                                        <p:tgtEl>
                                          <p:spTgt spid="10"/>
                                        </p:tgtEl>
                                      </p:cBhvr>
                                      <p:to x="100000" y="95000"/>
                                    </p:animScale>
                                    <p:animScale>
                                      <p:cBhvr>
                                        <p:cTn id="61" dur="166" decel="50000">
                                          <p:stCondLst>
                                            <p:cond delay="1834"/>
                                          </p:stCondLst>
                                        </p:cTn>
                                        <p:tgtEl>
                                          <p:spTgt spid="10"/>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wipe(down)">
                                      <p:cBhvr>
                                        <p:cTn id="66" dur="580">
                                          <p:stCondLst>
                                            <p:cond delay="0"/>
                                          </p:stCondLst>
                                        </p:cTn>
                                        <p:tgtEl>
                                          <p:spTgt spid="11"/>
                                        </p:tgtEl>
                                      </p:cBhvr>
                                    </p:animEffect>
                                    <p:anim calcmode="lin" valueType="num">
                                      <p:cBhvr>
                                        <p:cTn id="67"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72" dur="26">
                                          <p:stCondLst>
                                            <p:cond delay="650"/>
                                          </p:stCondLst>
                                        </p:cTn>
                                        <p:tgtEl>
                                          <p:spTgt spid="11"/>
                                        </p:tgtEl>
                                      </p:cBhvr>
                                      <p:to x="100000" y="60000"/>
                                    </p:animScale>
                                    <p:animScale>
                                      <p:cBhvr>
                                        <p:cTn id="73" dur="166" decel="50000">
                                          <p:stCondLst>
                                            <p:cond delay="676"/>
                                          </p:stCondLst>
                                        </p:cTn>
                                        <p:tgtEl>
                                          <p:spTgt spid="11"/>
                                        </p:tgtEl>
                                      </p:cBhvr>
                                      <p:to x="100000" y="100000"/>
                                    </p:animScale>
                                    <p:animScale>
                                      <p:cBhvr>
                                        <p:cTn id="74" dur="26">
                                          <p:stCondLst>
                                            <p:cond delay="1312"/>
                                          </p:stCondLst>
                                        </p:cTn>
                                        <p:tgtEl>
                                          <p:spTgt spid="11"/>
                                        </p:tgtEl>
                                      </p:cBhvr>
                                      <p:to x="100000" y="80000"/>
                                    </p:animScale>
                                    <p:animScale>
                                      <p:cBhvr>
                                        <p:cTn id="75" dur="166" decel="50000">
                                          <p:stCondLst>
                                            <p:cond delay="1338"/>
                                          </p:stCondLst>
                                        </p:cTn>
                                        <p:tgtEl>
                                          <p:spTgt spid="11"/>
                                        </p:tgtEl>
                                      </p:cBhvr>
                                      <p:to x="100000" y="100000"/>
                                    </p:animScale>
                                    <p:animScale>
                                      <p:cBhvr>
                                        <p:cTn id="76" dur="26">
                                          <p:stCondLst>
                                            <p:cond delay="1642"/>
                                          </p:stCondLst>
                                        </p:cTn>
                                        <p:tgtEl>
                                          <p:spTgt spid="11"/>
                                        </p:tgtEl>
                                      </p:cBhvr>
                                      <p:to x="100000" y="90000"/>
                                    </p:animScale>
                                    <p:animScale>
                                      <p:cBhvr>
                                        <p:cTn id="77" dur="166" decel="50000">
                                          <p:stCondLst>
                                            <p:cond delay="1668"/>
                                          </p:stCondLst>
                                        </p:cTn>
                                        <p:tgtEl>
                                          <p:spTgt spid="11"/>
                                        </p:tgtEl>
                                      </p:cBhvr>
                                      <p:to x="100000" y="100000"/>
                                    </p:animScale>
                                    <p:animScale>
                                      <p:cBhvr>
                                        <p:cTn id="78" dur="26">
                                          <p:stCondLst>
                                            <p:cond delay="1808"/>
                                          </p:stCondLst>
                                        </p:cTn>
                                        <p:tgtEl>
                                          <p:spTgt spid="11"/>
                                        </p:tgtEl>
                                      </p:cBhvr>
                                      <p:to x="100000" y="95000"/>
                                    </p:animScale>
                                    <p:animScale>
                                      <p:cBhvr>
                                        <p:cTn id="79" dur="166" decel="50000">
                                          <p:stCondLst>
                                            <p:cond delay="1834"/>
                                          </p:stCondLst>
                                        </p:cTn>
                                        <p:tgtEl>
                                          <p:spTgt spid="11"/>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grpId="0" nodeType="clickEffect">
                                  <p:stCondLst>
                                    <p:cond delay="0"/>
                                  </p:stCondLst>
                                  <p:childTnLst>
                                    <p:set>
                                      <p:cBhvr>
                                        <p:cTn id="83" dur="1" fill="hold">
                                          <p:stCondLst>
                                            <p:cond delay="0"/>
                                          </p:stCondLst>
                                        </p:cTn>
                                        <p:tgtEl>
                                          <p:spTgt spid="12"/>
                                        </p:tgtEl>
                                        <p:attrNameLst>
                                          <p:attrName>style.visibility</p:attrName>
                                        </p:attrNameLst>
                                      </p:cBhvr>
                                      <p:to>
                                        <p:strVal val="visible"/>
                                      </p:to>
                                    </p:set>
                                    <p:animEffect transition="in" filter="wipe(down)">
                                      <p:cBhvr>
                                        <p:cTn id="84" dur="580">
                                          <p:stCondLst>
                                            <p:cond delay="0"/>
                                          </p:stCondLst>
                                        </p:cTn>
                                        <p:tgtEl>
                                          <p:spTgt spid="12"/>
                                        </p:tgtEl>
                                      </p:cBhvr>
                                    </p:animEffect>
                                    <p:anim calcmode="lin" valueType="num">
                                      <p:cBhvr>
                                        <p:cTn id="85"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90" dur="26">
                                          <p:stCondLst>
                                            <p:cond delay="650"/>
                                          </p:stCondLst>
                                        </p:cTn>
                                        <p:tgtEl>
                                          <p:spTgt spid="12"/>
                                        </p:tgtEl>
                                      </p:cBhvr>
                                      <p:to x="100000" y="60000"/>
                                    </p:animScale>
                                    <p:animScale>
                                      <p:cBhvr>
                                        <p:cTn id="91" dur="166" decel="50000">
                                          <p:stCondLst>
                                            <p:cond delay="676"/>
                                          </p:stCondLst>
                                        </p:cTn>
                                        <p:tgtEl>
                                          <p:spTgt spid="12"/>
                                        </p:tgtEl>
                                      </p:cBhvr>
                                      <p:to x="100000" y="100000"/>
                                    </p:animScale>
                                    <p:animScale>
                                      <p:cBhvr>
                                        <p:cTn id="92" dur="26">
                                          <p:stCondLst>
                                            <p:cond delay="1312"/>
                                          </p:stCondLst>
                                        </p:cTn>
                                        <p:tgtEl>
                                          <p:spTgt spid="12"/>
                                        </p:tgtEl>
                                      </p:cBhvr>
                                      <p:to x="100000" y="80000"/>
                                    </p:animScale>
                                    <p:animScale>
                                      <p:cBhvr>
                                        <p:cTn id="93" dur="166" decel="50000">
                                          <p:stCondLst>
                                            <p:cond delay="1338"/>
                                          </p:stCondLst>
                                        </p:cTn>
                                        <p:tgtEl>
                                          <p:spTgt spid="12"/>
                                        </p:tgtEl>
                                      </p:cBhvr>
                                      <p:to x="100000" y="100000"/>
                                    </p:animScale>
                                    <p:animScale>
                                      <p:cBhvr>
                                        <p:cTn id="94" dur="26">
                                          <p:stCondLst>
                                            <p:cond delay="1642"/>
                                          </p:stCondLst>
                                        </p:cTn>
                                        <p:tgtEl>
                                          <p:spTgt spid="12"/>
                                        </p:tgtEl>
                                      </p:cBhvr>
                                      <p:to x="100000" y="90000"/>
                                    </p:animScale>
                                    <p:animScale>
                                      <p:cBhvr>
                                        <p:cTn id="95" dur="166" decel="50000">
                                          <p:stCondLst>
                                            <p:cond delay="1668"/>
                                          </p:stCondLst>
                                        </p:cTn>
                                        <p:tgtEl>
                                          <p:spTgt spid="12"/>
                                        </p:tgtEl>
                                      </p:cBhvr>
                                      <p:to x="100000" y="100000"/>
                                    </p:animScale>
                                    <p:animScale>
                                      <p:cBhvr>
                                        <p:cTn id="96" dur="26">
                                          <p:stCondLst>
                                            <p:cond delay="1808"/>
                                          </p:stCondLst>
                                        </p:cTn>
                                        <p:tgtEl>
                                          <p:spTgt spid="12"/>
                                        </p:tgtEl>
                                      </p:cBhvr>
                                      <p:to x="100000" y="95000"/>
                                    </p:animScale>
                                    <p:animScale>
                                      <p:cBhvr>
                                        <p:cTn id="97" dur="166" decel="50000">
                                          <p:stCondLst>
                                            <p:cond delay="1834"/>
                                          </p:stCondLst>
                                        </p:cTn>
                                        <p:tgtEl>
                                          <p:spTgt spid="12"/>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6" presetClass="entr" presetSubtype="0" fill="hold" grpId="0" nodeType="clickEffect">
                                  <p:stCondLst>
                                    <p:cond delay="0"/>
                                  </p:stCondLst>
                                  <p:childTnLst>
                                    <p:set>
                                      <p:cBhvr>
                                        <p:cTn id="101" dur="1" fill="hold">
                                          <p:stCondLst>
                                            <p:cond delay="0"/>
                                          </p:stCondLst>
                                        </p:cTn>
                                        <p:tgtEl>
                                          <p:spTgt spid="13"/>
                                        </p:tgtEl>
                                        <p:attrNameLst>
                                          <p:attrName>style.visibility</p:attrName>
                                        </p:attrNameLst>
                                      </p:cBhvr>
                                      <p:to>
                                        <p:strVal val="visible"/>
                                      </p:to>
                                    </p:set>
                                    <p:animEffect transition="in" filter="wipe(down)">
                                      <p:cBhvr>
                                        <p:cTn id="102" dur="580">
                                          <p:stCondLst>
                                            <p:cond delay="0"/>
                                          </p:stCondLst>
                                        </p:cTn>
                                        <p:tgtEl>
                                          <p:spTgt spid="13"/>
                                        </p:tgtEl>
                                      </p:cBhvr>
                                    </p:animEffect>
                                    <p:anim calcmode="lin" valueType="num">
                                      <p:cBhvr>
                                        <p:cTn id="10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0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0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0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08" dur="26">
                                          <p:stCondLst>
                                            <p:cond delay="650"/>
                                          </p:stCondLst>
                                        </p:cTn>
                                        <p:tgtEl>
                                          <p:spTgt spid="13"/>
                                        </p:tgtEl>
                                      </p:cBhvr>
                                      <p:to x="100000" y="60000"/>
                                    </p:animScale>
                                    <p:animScale>
                                      <p:cBhvr>
                                        <p:cTn id="109" dur="166" decel="50000">
                                          <p:stCondLst>
                                            <p:cond delay="676"/>
                                          </p:stCondLst>
                                        </p:cTn>
                                        <p:tgtEl>
                                          <p:spTgt spid="13"/>
                                        </p:tgtEl>
                                      </p:cBhvr>
                                      <p:to x="100000" y="100000"/>
                                    </p:animScale>
                                    <p:animScale>
                                      <p:cBhvr>
                                        <p:cTn id="110" dur="26">
                                          <p:stCondLst>
                                            <p:cond delay="1312"/>
                                          </p:stCondLst>
                                        </p:cTn>
                                        <p:tgtEl>
                                          <p:spTgt spid="13"/>
                                        </p:tgtEl>
                                      </p:cBhvr>
                                      <p:to x="100000" y="80000"/>
                                    </p:animScale>
                                    <p:animScale>
                                      <p:cBhvr>
                                        <p:cTn id="111" dur="166" decel="50000">
                                          <p:stCondLst>
                                            <p:cond delay="1338"/>
                                          </p:stCondLst>
                                        </p:cTn>
                                        <p:tgtEl>
                                          <p:spTgt spid="13"/>
                                        </p:tgtEl>
                                      </p:cBhvr>
                                      <p:to x="100000" y="100000"/>
                                    </p:animScale>
                                    <p:animScale>
                                      <p:cBhvr>
                                        <p:cTn id="112" dur="26">
                                          <p:stCondLst>
                                            <p:cond delay="1642"/>
                                          </p:stCondLst>
                                        </p:cTn>
                                        <p:tgtEl>
                                          <p:spTgt spid="13"/>
                                        </p:tgtEl>
                                      </p:cBhvr>
                                      <p:to x="100000" y="90000"/>
                                    </p:animScale>
                                    <p:animScale>
                                      <p:cBhvr>
                                        <p:cTn id="113" dur="166" decel="50000">
                                          <p:stCondLst>
                                            <p:cond delay="1668"/>
                                          </p:stCondLst>
                                        </p:cTn>
                                        <p:tgtEl>
                                          <p:spTgt spid="13"/>
                                        </p:tgtEl>
                                      </p:cBhvr>
                                      <p:to x="100000" y="100000"/>
                                    </p:animScale>
                                    <p:animScale>
                                      <p:cBhvr>
                                        <p:cTn id="114" dur="26">
                                          <p:stCondLst>
                                            <p:cond delay="1808"/>
                                          </p:stCondLst>
                                        </p:cTn>
                                        <p:tgtEl>
                                          <p:spTgt spid="13"/>
                                        </p:tgtEl>
                                      </p:cBhvr>
                                      <p:to x="100000" y="95000"/>
                                    </p:animScale>
                                    <p:animScale>
                                      <p:cBhvr>
                                        <p:cTn id="115" dur="166" decel="50000">
                                          <p:stCondLst>
                                            <p:cond delay="1834"/>
                                          </p:stCondLst>
                                        </p:cTn>
                                        <p:tgtEl>
                                          <p:spTgt spid="13"/>
                                        </p:tgtEl>
                                      </p:cBhvr>
                                      <p:to x="100000" y="100000"/>
                                    </p:animScale>
                                  </p:childTnLst>
                                </p:cTn>
                              </p:par>
                            </p:childTnLst>
                          </p:cTn>
                        </p:par>
                      </p:childTnLst>
                    </p:cTn>
                  </p:par>
                  <p:par>
                    <p:cTn id="116" fill="hold">
                      <p:stCondLst>
                        <p:cond delay="indefinite"/>
                      </p:stCondLst>
                      <p:childTnLst>
                        <p:par>
                          <p:cTn id="117" fill="hold">
                            <p:stCondLst>
                              <p:cond delay="0"/>
                            </p:stCondLst>
                            <p:childTnLst>
                              <p:par>
                                <p:cTn id="118" presetID="26" presetClass="entr" presetSubtype="0" fill="hold" grpId="0" nodeType="clickEffect">
                                  <p:stCondLst>
                                    <p:cond delay="0"/>
                                  </p:stCondLst>
                                  <p:childTnLst>
                                    <p:set>
                                      <p:cBhvr>
                                        <p:cTn id="119" dur="1" fill="hold">
                                          <p:stCondLst>
                                            <p:cond delay="0"/>
                                          </p:stCondLst>
                                        </p:cTn>
                                        <p:tgtEl>
                                          <p:spTgt spid="14"/>
                                        </p:tgtEl>
                                        <p:attrNameLst>
                                          <p:attrName>style.visibility</p:attrName>
                                        </p:attrNameLst>
                                      </p:cBhvr>
                                      <p:to>
                                        <p:strVal val="visible"/>
                                      </p:to>
                                    </p:set>
                                    <p:animEffect transition="in" filter="wipe(down)">
                                      <p:cBhvr>
                                        <p:cTn id="120" dur="580">
                                          <p:stCondLst>
                                            <p:cond delay="0"/>
                                          </p:stCondLst>
                                        </p:cTn>
                                        <p:tgtEl>
                                          <p:spTgt spid="14"/>
                                        </p:tgtEl>
                                      </p:cBhvr>
                                    </p:animEffect>
                                    <p:anim calcmode="lin" valueType="num">
                                      <p:cBhvr>
                                        <p:cTn id="121"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22"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23"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24"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5"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26" dur="26">
                                          <p:stCondLst>
                                            <p:cond delay="650"/>
                                          </p:stCondLst>
                                        </p:cTn>
                                        <p:tgtEl>
                                          <p:spTgt spid="14"/>
                                        </p:tgtEl>
                                      </p:cBhvr>
                                      <p:to x="100000" y="60000"/>
                                    </p:animScale>
                                    <p:animScale>
                                      <p:cBhvr>
                                        <p:cTn id="127" dur="166" decel="50000">
                                          <p:stCondLst>
                                            <p:cond delay="676"/>
                                          </p:stCondLst>
                                        </p:cTn>
                                        <p:tgtEl>
                                          <p:spTgt spid="14"/>
                                        </p:tgtEl>
                                      </p:cBhvr>
                                      <p:to x="100000" y="100000"/>
                                    </p:animScale>
                                    <p:animScale>
                                      <p:cBhvr>
                                        <p:cTn id="128" dur="26">
                                          <p:stCondLst>
                                            <p:cond delay="1312"/>
                                          </p:stCondLst>
                                        </p:cTn>
                                        <p:tgtEl>
                                          <p:spTgt spid="14"/>
                                        </p:tgtEl>
                                      </p:cBhvr>
                                      <p:to x="100000" y="80000"/>
                                    </p:animScale>
                                    <p:animScale>
                                      <p:cBhvr>
                                        <p:cTn id="129" dur="166" decel="50000">
                                          <p:stCondLst>
                                            <p:cond delay="1338"/>
                                          </p:stCondLst>
                                        </p:cTn>
                                        <p:tgtEl>
                                          <p:spTgt spid="14"/>
                                        </p:tgtEl>
                                      </p:cBhvr>
                                      <p:to x="100000" y="100000"/>
                                    </p:animScale>
                                    <p:animScale>
                                      <p:cBhvr>
                                        <p:cTn id="130" dur="26">
                                          <p:stCondLst>
                                            <p:cond delay="1642"/>
                                          </p:stCondLst>
                                        </p:cTn>
                                        <p:tgtEl>
                                          <p:spTgt spid="14"/>
                                        </p:tgtEl>
                                      </p:cBhvr>
                                      <p:to x="100000" y="90000"/>
                                    </p:animScale>
                                    <p:animScale>
                                      <p:cBhvr>
                                        <p:cTn id="131" dur="166" decel="50000">
                                          <p:stCondLst>
                                            <p:cond delay="1668"/>
                                          </p:stCondLst>
                                        </p:cTn>
                                        <p:tgtEl>
                                          <p:spTgt spid="14"/>
                                        </p:tgtEl>
                                      </p:cBhvr>
                                      <p:to x="100000" y="100000"/>
                                    </p:animScale>
                                    <p:animScale>
                                      <p:cBhvr>
                                        <p:cTn id="132" dur="26">
                                          <p:stCondLst>
                                            <p:cond delay="1808"/>
                                          </p:stCondLst>
                                        </p:cTn>
                                        <p:tgtEl>
                                          <p:spTgt spid="14"/>
                                        </p:tgtEl>
                                      </p:cBhvr>
                                      <p:to x="100000" y="95000"/>
                                    </p:animScale>
                                    <p:animScale>
                                      <p:cBhvr>
                                        <p:cTn id="133"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7" grpId="0" animBg="1"/>
      <p:bldP spid="9" grpId="0" animBg="1"/>
      <p:bldP spid="10" grpId="0" animBg="1"/>
      <p:bldP spid="11" grpId="0" animBg="1"/>
      <p:bldP spid="12" grpId="0" animBg="1"/>
      <p:bldP spid="13"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12" name="Picture 11">
            <a:extLst>
              <a:ext uri="{FF2B5EF4-FFF2-40B4-BE49-F238E27FC236}">
                <a16:creationId xmlns:a16="http://schemas.microsoft.com/office/drawing/2014/main" id="{1E756EA4-B96B-4164-8D4D-9B5DB165D982}"/>
              </a:ext>
            </a:extLst>
          </p:cNvPr>
          <p:cNvPicPr>
            <a:picLocks noChangeAspect="1"/>
          </p:cNvPicPr>
          <p:nvPr/>
        </p:nvPicPr>
        <p:blipFill rotWithShape="1">
          <a:blip r:embed="rId3"/>
          <a:srcRect l="17012" t="14337" r="12822" b="14538"/>
          <a:stretch/>
        </p:blipFill>
        <p:spPr>
          <a:xfrm>
            <a:off x="-1183" y="658363"/>
            <a:ext cx="9689024" cy="5524579"/>
          </a:xfrm>
          <a:prstGeom prst="rect">
            <a:avLst/>
          </a:prstGeom>
        </p:spPr>
      </p:pic>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Rectangle 3">
            <a:extLst>
              <a:ext uri="{FF2B5EF4-FFF2-40B4-BE49-F238E27FC236}">
                <a16:creationId xmlns:a16="http://schemas.microsoft.com/office/drawing/2014/main" id="{6CAE40CE-2560-4A5D-98E0-B8AE8ABA3B10}"/>
              </a:ext>
            </a:extLst>
          </p:cNvPr>
          <p:cNvSpPr/>
          <p:nvPr/>
        </p:nvSpPr>
        <p:spPr>
          <a:xfrm>
            <a:off x="0" y="0"/>
            <a:ext cx="12191999" cy="67505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r>
              <a:rPr lang="ko-KR" altLang="en-US" sz="3200" b="1" dirty="0"/>
              <a:t>듣기 전 활동</a:t>
            </a:r>
            <a:r>
              <a:rPr lang="en-US" altLang="ko-KR" sz="3200" dirty="0"/>
              <a:t>: </a:t>
            </a:r>
            <a:r>
              <a:rPr lang="ko-KR" altLang="en-US" sz="3200" dirty="0"/>
              <a:t>역사적으로 가장 큰 영토의 나라</a:t>
            </a:r>
            <a:endParaRPr lang="en-US" sz="3200" dirty="0"/>
          </a:p>
        </p:txBody>
      </p:sp>
      <p:sp>
        <p:nvSpPr>
          <p:cNvPr id="16" name="Title 1">
            <a:extLst>
              <a:ext uri="{FF2B5EF4-FFF2-40B4-BE49-F238E27FC236}">
                <a16:creationId xmlns:a16="http://schemas.microsoft.com/office/drawing/2014/main" id="{AB10A1D5-FCC9-4846-BB19-20043CD29692}"/>
              </a:ext>
            </a:extLst>
          </p:cNvPr>
          <p:cNvSpPr txBox="1">
            <a:spLocks/>
          </p:cNvSpPr>
          <p:nvPr/>
        </p:nvSpPr>
        <p:spPr>
          <a:xfrm>
            <a:off x="9534645" y="54825"/>
            <a:ext cx="2657354" cy="675057"/>
          </a:xfrm>
          <a:prstGeom prst="rect">
            <a:avLst/>
          </a:prstGeom>
        </p:spPr>
        <p:txBody>
          <a:bodyPr>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ko-KR" altLang="en-US" sz="3600" kern="0" dirty="0"/>
              <a:t>교과서 </a:t>
            </a:r>
            <a:r>
              <a:rPr lang="en-US" altLang="ko-KR" sz="3600" kern="0" dirty="0"/>
              <a:t>36</a:t>
            </a:r>
            <a:r>
              <a:rPr lang="ko-KR" altLang="en-US" sz="3600" kern="0" dirty="0"/>
              <a:t>쪽</a:t>
            </a:r>
            <a:endParaRPr lang="en-US" sz="3600" kern="0" dirty="0"/>
          </a:p>
        </p:txBody>
      </p:sp>
      <p:sp>
        <p:nvSpPr>
          <p:cNvPr id="11" name="TextBox 10">
            <a:extLst>
              <a:ext uri="{FF2B5EF4-FFF2-40B4-BE49-F238E27FC236}">
                <a16:creationId xmlns:a16="http://schemas.microsoft.com/office/drawing/2014/main" id="{30074F51-208F-46B8-84CA-98A6EF7C1FE0}"/>
              </a:ext>
            </a:extLst>
          </p:cNvPr>
          <p:cNvSpPr txBox="1"/>
          <p:nvPr/>
        </p:nvSpPr>
        <p:spPr>
          <a:xfrm>
            <a:off x="9621667" y="736418"/>
            <a:ext cx="2570331" cy="2256643"/>
          </a:xfrm>
          <a:prstGeom prst="rect">
            <a:avLst/>
          </a:prstGeom>
          <a:noFill/>
        </p:spPr>
        <p:txBody>
          <a:bodyPr wrap="square" rtlCol="0">
            <a:spAutoFit/>
          </a:bodyPr>
          <a:lstStyle/>
          <a:p>
            <a:pPr>
              <a:lnSpc>
                <a:spcPct val="120000"/>
              </a:lnSpc>
            </a:pPr>
            <a:r>
              <a:rPr lang="ko-KR" altLang="en-US" sz="3000" b="1" dirty="0">
                <a:solidFill>
                  <a:srgbClr val="002060"/>
                </a:solidFill>
                <a:latin typeface="+mn-ea"/>
              </a:rPr>
              <a:t>이 나라의 땅</a:t>
            </a:r>
            <a:r>
              <a:rPr lang="en-US" altLang="ko-KR" sz="3000" b="1" dirty="0">
                <a:solidFill>
                  <a:srgbClr val="002060"/>
                </a:solidFill>
                <a:latin typeface="+mn-ea"/>
              </a:rPr>
              <a:t>, </a:t>
            </a:r>
            <a:r>
              <a:rPr lang="ko-KR" altLang="en-US" sz="3000" b="1" dirty="0">
                <a:solidFill>
                  <a:srgbClr val="002060"/>
                </a:solidFill>
                <a:latin typeface="+mn-ea"/>
              </a:rPr>
              <a:t>영토는 어디에서 어디까지예요</a:t>
            </a:r>
            <a:r>
              <a:rPr lang="en-US" altLang="ko-KR" sz="3000" b="1" dirty="0">
                <a:solidFill>
                  <a:srgbClr val="002060"/>
                </a:solidFill>
                <a:latin typeface="+mn-ea"/>
              </a:rPr>
              <a:t>?</a:t>
            </a:r>
            <a:endParaRPr lang="en-US" sz="3000" b="1" dirty="0">
              <a:solidFill>
                <a:srgbClr val="002060"/>
              </a:solidFill>
              <a:latin typeface="+mn-ea"/>
            </a:endParaRPr>
          </a:p>
        </p:txBody>
      </p:sp>
      <p:sp>
        <p:nvSpPr>
          <p:cNvPr id="10" name="TextBox 9">
            <a:extLst>
              <a:ext uri="{FF2B5EF4-FFF2-40B4-BE49-F238E27FC236}">
                <a16:creationId xmlns:a16="http://schemas.microsoft.com/office/drawing/2014/main" id="{1C3C30EB-2C7D-4A98-AF77-4A699097CA1A}"/>
              </a:ext>
            </a:extLst>
          </p:cNvPr>
          <p:cNvSpPr txBox="1"/>
          <p:nvPr/>
        </p:nvSpPr>
        <p:spPr>
          <a:xfrm>
            <a:off x="9654755" y="3087733"/>
            <a:ext cx="2537246" cy="1148648"/>
          </a:xfrm>
          <a:prstGeom prst="rect">
            <a:avLst/>
          </a:prstGeom>
          <a:noFill/>
        </p:spPr>
        <p:txBody>
          <a:bodyPr wrap="square" rtlCol="0">
            <a:spAutoFit/>
          </a:bodyPr>
          <a:lstStyle/>
          <a:p>
            <a:pPr>
              <a:lnSpc>
                <a:spcPct val="120000"/>
              </a:lnSpc>
            </a:pPr>
            <a:r>
              <a:rPr lang="ko-KR" altLang="en-US" sz="3000" b="1" dirty="0">
                <a:solidFill>
                  <a:srgbClr val="C00000"/>
                </a:solidFill>
                <a:latin typeface="+mn-ea"/>
              </a:rPr>
              <a:t>어느 나라인 것 같아요</a:t>
            </a:r>
            <a:r>
              <a:rPr lang="en-US" altLang="ko-KR" sz="3000" b="1" dirty="0">
                <a:solidFill>
                  <a:srgbClr val="C00000"/>
                </a:solidFill>
                <a:latin typeface="+mn-ea"/>
              </a:rPr>
              <a:t>?</a:t>
            </a:r>
            <a:endParaRPr lang="en-US" sz="3000" b="1" dirty="0">
              <a:solidFill>
                <a:srgbClr val="C00000"/>
              </a:solidFill>
              <a:latin typeface="+mn-ea"/>
            </a:endParaRPr>
          </a:p>
        </p:txBody>
      </p:sp>
      <p:sp>
        <p:nvSpPr>
          <p:cNvPr id="8" name="TextBox 7">
            <a:extLst>
              <a:ext uri="{FF2B5EF4-FFF2-40B4-BE49-F238E27FC236}">
                <a16:creationId xmlns:a16="http://schemas.microsoft.com/office/drawing/2014/main" id="{C759895C-13DF-40DA-9975-72BE520530E9}"/>
              </a:ext>
            </a:extLst>
          </p:cNvPr>
          <p:cNvSpPr txBox="1"/>
          <p:nvPr/>
        </p:nvSpPr>
        <p:spPr>
          <a:xfrm>
            <a:off x="9654755" y="4441223"/>
            <a:ext cx="2537243" cy="1702646"/>
          </a:xfrm>
          <a:prstGeom prst="rect">
            <a:avLst/>
          </a:prstGeom>
          <a:noFill/>
        </p:spPr>
        <p:txBody>
          <a:bodyPr wrap="square" rtlCol="0">
            <a:spAutoFit/>
          </a:bodyPr>
          <a:lstStyle/>
          <a:p>
            <a:pPr>
              <a:lnSpc>
                <a:spcPct val="120000"/>
              </a:lnSpc>
            </a:pPr>
            <a:r>
              <a:rPr lang="ko-KR" altLang="en-US" sz="3000" b="1" dirty="0">
                <a:solidFill>
                  <a:srgbClr val="00B050"/>
                </a:solidFill>
                <a:latin typeface="+mn-ea"/>
              </a:rPr>
              <a:t>이것은 몽골 제국의 땅이었어요</a:t>
            </a:r>
            <a:r>
              <a:rPr lang="en-US" altLang="ko-KR" sz="3000" b="1" dirty="0">
                <a:solidFill>
                  <a:srgbClr val="00B050"/>
                </a:solidFill>
                <a:latin typeface="+mn-ea"/>
              </a:rPr>
              <a:t>.</a:t>
            </a:r>
            <a:endParaRPr lang="en-US" sz="3000" b="1" dirty="0">
              <a:solidFill>
                <a:srgbClr val="00B050"/>
              </a:solidFill>
              <a:latin typeface="+mn-ea"/>
            </a:endParaRPr>
          </a:p>
        </p:txBody>
      </p:sp>
    </p:spTree>
    <p:extLst>
      <p:ext uri="{BB962C8B-B14F-4D97-AF65-F5344CB8AC3E}">
        <p14:creationId xmlns:p14="http://schemas.microsoft.com/office/powerpoint/2010/main" val="3431647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heckerboard(across)">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heckerboard(across)">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TextBox 10">
            <a:extLst>
              <a:ext uri="{FF2B5EF4-FFF2-40B4-BE49-F238E27FC236}">
                <a16:creationId xmlns:a16="http://schemas.microsoft.com/office/drawing/2014/main" id="{A56CE6DE-C916-4EFA-A576-67181808EFA3}"/>
              </a:ext>
            </a:extLst>
          </p:cNvPr>
          <p:cNvSpPr txBox="1"/>
          <p:nvPr/>
        </p:nvSpPr>
        <p:spPr>
          <a:xfrm>
            <a:off x="2589088" y="1969625"/>
            <a:ext cx="9516772" cy="769441"/>
          </a:xfrm>
          <a:prstGeom prst="rect">
            <a:avLst/>
          </a:prstGeom>
          <a:noFill/>
        </p:spPr>
        <p:txBody>
          <a:bodyPr wrap="square" rtlCol="0">
            <a:spAutoFit/>
          </a:bodyPr>
          <a:lstStyle/>
          <a:p>
            <a:r>
              <a:rPr lang="en-US" altLang="ko-KR" sz="3200" dirty="0">
                <a:latin typeface="Malgun Gothic" panose="020B0503020000020004" pitchFamily="34" charset="-127"/>
                <a:ea typeface="Malgun Gothic" panose="020B0503020000020004" pitchFamily="34" charset="-127"/>
              </a:rPr>
              <a:t>2.</a:t>
            </a:r>
            <a:r>
              <a:rPr lang="en-US" altLang="ko-KR" sz="4400" dirty="0">
                <a:latin typeface="Malgun Gothic" panose="020B0503020000020004" pitchFamily="34" charset="-127"/>
                <a:ea typeface="Malgun Gothic" panose="020B0503020000020004" pitchFamily="34" charset="-127"/>
              </a:rPr>
              <a:t> </a:t>
            </a:r>
            <a:r>
              <a:rPr lang="ko-KR" altLang="en-US" sz="4400" b="1" dirty="0">
                <a:solidFill>
                  <a:srgbClr val="FF0000"/>
                </a:solidFill>
                <a:latin typeface="Malgun Gothic" panose="020B0503020000020004" pitchFamily="34" charset="-127"/>
                <a:ea typeface="Malgun Gothic" panose="020B0503020000020004" pitchFamily="34" charset="-127"/>
              </a:rPr>
              <a:t>위대한 제국</a:t>
            </a:r>
            <a:r>
              <a:rPr lang="ko-KR" altLang="en-US" sz="3200" dirty="0">
                <a:latin typeface="Malgun Gothic" panose="020B0503020000020004" pitchFamily="34" charset="-127"/>
                <a:ea typeface="Malgun Gothic" panose="020B0503020000020004" pitchFamily="34" charset="-127"/>
              </a:rPr>
              <a:t>에 대한 </a:t>
            </a:r>
            <a:r>
              <a:rPr lang="ko-KR" altLang="en-US" sz="4400" b="1" dirty="0">
                <a:solidFill>
                  <a:srgbClr val="FF0000"/>
                </a:solidFill>
                <a:latin typeface="Malgun Gothic" panose="020B0503020000020004" pitchFamily="34" charset="-127"/>
                <a:ea typeface="Malgun Gothic" panose="020B0503020000020004" pitchFamily="34" charset="-127"/>
              </a:rPr>
              <a:t>대화</a:t>
            </a:r>
            <a:r>
              <a:rPr lang="ko-KR" altLang="en-US" sz="3200" dirty="0">
                <a:latin typeface="Malgun Gothic" panose="020B0503020000020004" pitchFamily="34" charset="-127"/>
                <a:ea typeface="Malgun Gothic" panose="020B0503020000020004" pitchFamily="34" charset="-127"/>
              </a:rPr>
              <a:t> 듣기</a:t>
            </a:r>
            <a:endParaRPr lang="en-US" sz="3200" dirty="0">
              <a:latin typeface="Malgun Gothic" panose="020B0503020000020004" pitchFamily="34" charset="-127"/>
              <a:ea typeface="Malgun Gothic" panose="020B0503020000020004" pitchFamily="34" charset="-127"/>
            </a:endParaRPr>
          </a:p>
        </p:txBody>
      </p:sp>
      <p:sp>
        <p:nvSpPr>
          <p:cNvPr id="14" name="Rectangle 13">
            <a:extLst>
              <a:ext uri="{FF2B5EF4-FFF2-40B4-BE49-F238E27FC236}">
                <a16:creationId xmlns:a16="http://schemas.microsoft.com/office/drawing/2014/main" id="{E7846B43-CC82-4A57-A5DF-D94FA86D60B8}"/>
              </a:ext>
            </a:extLst>
          </p:cNvPr>
          <p:cNvSpPr/>
          <p:nvPr/>
        </p:nvSpPr>
        <p:spPr>
          <a:xfrm>
            <a:off x="11039059" y="1883029"/>
            <a:ext cx="914400" cy="9426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2000" dirty="0"/>
              <a:t>Audio</a:t>
            </a:r>
          </a:p>
          <a:p>
            <a:pPr algn="ctr">
              <a:lnSpc>
                <a:spcPct val="80000"/>
              </a:lnSpc>
            </a:pPr>
            <a:r>
              <a:rPr lang="en-US" sz="4800" dirty="0"/>
              <a:t>08</a:t>
            </a:r>
            <a:endParaRPr lang="en-US" sz="1600" dirty="0"/>
          </a:p>
        </p:txBody>
      </p:sp>
      <p:pic>
        <p:nvPicPr>
          <p:cNvPr id="7" name="Picture 6">
            <a:extLst>
              <a:ext uri="{FF2B5EF4-FFF2-40B4-BE49-F238E27FC236}">
                <a16:creationId xmlns:a16="http://schemas.microsoft.com/office/drawing/2014/main" id="{78EBCBF8-313C-448B-9E16-AE71BA908093}"/>
              </a:ext>
            </a:extLst>
          </p:cNvPr>
          <p:cNvPicPr>
            <a:picLocks noChangeAspect="1"/>
          </p:cNvPicPr>
          <p:nvPr/>
        </p:nvPicPr>
        <p:blipFill rotWithShape="1">
          <a:blip r:embed="rId5"/>
          <a:srcRect l="12416" t="40148" r="5500" b="49530"/>
          <a:stretch/>
        </p:blipFill>
        <p:spPr>
          <a:xfrm>
            <a:off x="10159" y="10395"/>
            <a:ext cx="12192001" cy="862399"/>
          </a:xfrm>
          <a:prstGeom prst="rect">
            <a:avLst/>
          </a:prstGeom>
        </p:spPr>
      </p:pic>
      <p:sp>
        <p:nvSpPr>
          <p:cNvPr id="16" name="Title 1">
            <a:extLst>
              <a:ext uri="{FF2B5EF4-FFF2-40B4-BE49-F238E27FC236}">
                <a16:creationId xmlns:a16="http://schemas.microsoft.com/office/drawing/2014/main" id="{3EE5AA2A-0FCF-48A3-8880-7AB0CD6E27E1}"/>
              </a:ext>
            </a:extLst>
          </p:cNvPr>
          <p:cNvSpPr txBox="1">
            <a:spLocks/>
          </p:cNvSpPr>
          <p:nvPr/>
        </p:nvSpPr>
        <p:spPr>
          <a:xfrm>
            <a:off x="9250165" y="104065"/>
            <a:ext cx="2657354" cy="675057"/>
          </a:xfrm>
          <a:prstGeom prst="rect">
            <a:avLst/>
          </a:prstGeom>
        </p:spPr>
        <p:txBody>
          <a:bodyPr>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ko-KR" altLang="en-US" sz="3600" kern="0" dirty="0"/>
              <a:t>교과서 </a:t>
            </a:r>
            <a:r>
              <a:rPr lang="en-US" altLang="ko-KR" sz="3600" kern="0" dirty="0"/>
              <a:t>36</a:t>
            </a:r>
            <a:r>
              <a:rPr lang="ko-KR" altLang="en-US" sz="3600" kern="0" dirty="0"/>
              <a:t>쪽</a:t>
            </a:r>
            <a:endParaRPr lang="en-US" sz="3600" kern="0" dirty="0"/>
          </a:p>
        </p:txBody>
      </p:sp>
      <p:sp>
        <p:nvSpPr>
          <p:cNvPr id="22" name="Oval 21">
            <a:extLst>
              <a:ext uri="{FF2B5EF4-FFF2-40B4-BE49-F238E27FC236}">
                <a16:creationId xmlns:a16="http://schemas.microsoft.com/office/drawing/2014/main" id="{71ADC328-BB0E-4A87-B35B-A732DEFD19C9}"/>
              </a:ext>
            </a:extLst>
          </p:cNvPr>
          <p:cNvSpPr/>
          <p:nvPr/>
        </p:nvSpPr>
        <p:spPr>
          <a:xfrm>
            <a:off x="8458814" y="5840361"/>
            <a:ext cx="3448705" cy="842950"/>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ko-KR" altLang="en-US" sz="3200" dirty="0"/>
              <a:t>연습 문제 </a:t>
            </a:r>
            <a:r>
              <a:rPr lang="en-US" altLang="ko-KR" sz="3200" dirty="0"/>
              <a:t>2</a:t>
            </a:r>
            <a:endParaRPr lang="en-US" sz="3200" dirty="0"/>
          </a:p>
        </p:txBody>
      </p:sp>
      <p:sp>
        <p:nvSpPr>
          <p:cNvPr id="26" name="TextBox 25">
            <a:extLst>
              <a:ext uri="{FF2B5EF4-FFF2-40B4-BE49-F238E27FC236}">
                <a16:creationId xmlns:a16="http://schemas.microsoft.com/office/drawing/2014/main" id="{8EC388A3-C2F4-427C-97CD-6963C52869C6}"/>
              </a:ext>
            </a:extLst>
          </p:cNvPr>
          <p:cNvSpPr txBox="1"/>
          <p:nvPr/>
        </p:nvSpPr>
        <p:spPr>
          <a:xfrm>
            <a:off x="397566" y="943336"/>
            <a:ext cx="11708296" cy="1148648"/>
          </a:xfrm>
          <a:prstGeom prst="rect">
            <a:avLst/>
          </a:prstGeom>
          <a:noFill/>
        </p:spPr>
        <p:txBody>
          <a:bodyPr wrap="square" rtlCol="0">
            <a:spAutoFit/>
          </a:bodyPr>
          <a:lstStyle/>
          <a:p>
            <a:pPr>
              <a:lnSpc>
                <a:spcPct val="120000"/>
              </a:lnSpc>
            </a:pPr>
            <a:r>
              <a:rPr lang="ko-KR" altLang="en-US" sz="3000" b="1" dirty="0">
                <a:solidFill>
                  <a:srgbClr val="00B050"/>
                </a:solidFill>
                <a:latin typeface="+mn-ea"/>
              </a:rPr>
              <a:t>세계 역사에서 가장 큰 영토를 가졌던 제국에 대한 이야기를 들어 볼 거예요</a:t>
            </a:r>
            <a:r>
              <a:rPr lang="en-US" altLang="ko-KR" sz="3000" b="1" dirty="0">
                <a:solidFill>
                  <a:srgbClr val="00B050"/>
                </a:solidFill>
                <a:latin typeface="+mn-ea"/>
              </a:rPr>
              <a:t>. </a:t>
            </a:r>
            <a:endParaRPr lang="en-US" sz="3000" dirty="0">
              <a:solidFill>
                <a:srgbClr val="00B050"/>
              </a:solidFill>
              <a:latin typeface="+mn-ea"/>
            </a:endParaRPr>
          </a:p>
        </p:txBody>
      </p:sp>
      <p:sp>
        <p:nvSpPr>
          <p:cNvPr id="18" name="TextBox 17">
            <a:extLst>
              <a:ext uri="{FF2B5EF4-FFF2-40B4-BE49-F238E27FC236}">
                <a16:creationId xmlns:a16="http://schemas.microsoft.com/office/drawing/2014/main" id="{6D77052B-469D-4270-9AAA-5093F6375246}"/>
              </a:ext>
            </a:extLst>
          </p:cNvPr>
          <p:cNvSpPr txBox="1"/>
          <p:nvPr/>
        </p:nvSpPr>
        <p:spPr>
          <a:xfrm>
            <a:off x="5248075" y="3131675"/>
            <a:ext cx="6705383" cy="1148648"/>
          </a:xfrm>
          <a:prstGeom prst="rect">
            <a:avLst/>
          </a:prstGeom>
          <a:noFill/>
        </p:spPr>
        <p:txBody>
          <a:bodyPr wrap="square" rtlCol="0">
            <a:spAutoFit/>
          </a:bodyPr>
          <a:lstStyle/>
          <a:p>
            <a:pPr>
              <a:lnSpc>
                <a:spcPct val="120000"/>
              </a:lnSpc>
            </a:pPr>
            <a:r>
              <a:rPr lang="ko-KR" altLang="en-US" sz="3000" b="1" dirty="0">
                <a:solidFill>
                  <a:srgbClr val="002060"/>
                </a:solidFill>
                <a:latin typeface="+mn-ea"/>
              </a:rPr>
              <a:t>대화에 등장하는 두 개의 제국은 어디 어디예요</a:t>
            </a:r>
            <a:r>
              <a:rPr lang="en-US" altLang="ko-KR" sz="3000" b="1" dirty="0">
                <a:solidFill>
                  <a:srgbClr val="002060"/>
                </a:solidFill>
                <a:latin typeface="+mn-ea"/>
              </a:rPr>
              <a:t>?</a:t>
            </a:r>
            <a:endParaRPr lang="en-US" sz="3000" dirty="0">
              <a:solidFill>
                <a:srgbClr val="002060"/>
              </a:solidFill>
              <a:latin typeface="+mn-ea"/>
            </a:endParaRPr>
          </a:p>
        </p:txBody>
      </p:sp>
      <p:sp>
        <p:nvSpPr>
          <p:cNvPr id="19" name="TextBox 18">
            <a:extLst>
              <a:ext uri="{FF2B5EF4-FFF2-40B4-BE49-F238E27FC236}">
                <a16:creationId xmlns:a16="http://schemas.microsoft.com/office/drawing/2014/main" id="{88EA8F7F-2A5D-41C8-9FC9-376E9D5B9D59}"/>
              </a:ext>
            </a:extLst>
          </p:cNvPr>
          <p:cNvSpPr txBox="1"/>
          <p:nvPr/>
        </p:nvSpPr>
        <p:spPr>
          <a:xfrm>
            <a:off x="5248075" y="4305202"/>
            <a:ext cx="6705384" cy="594650"/>
          </a:xfrm>
          <a:prstGeom prst="rect">
            <a:avLst/>
          </a:prstGeom>
          <a:noFill/>
        </p:spPr>
        <p:txBody>
          <a:bodyPr wrap="square" rtlCol="0">
            <a:spAutoFit/>
          </a:bodyPr>
          <a:lstStyle/>
          <a:p>
            <a:pPr>
              <a:lnSpc>
                <a:spcPct val="120000"/>
              </a:lnSpc>
            </a:pPr>
            <a:r>
              <a:rPr lang="ko-KR" altLang="en-US" sz="3000" b="1" dirty="0">
                <a:solidFill>
                  <a:srgbClr val="C00000"/>
                </a:solidFill>
                <a:latin typeface="+mn-ea"/>
              </a:rPr>
              <a:t>두 제국의 차이점은 뭐였어요</a:t>
            </a:r>
            <a:r>
              <a:rPr lang="en-US" altLang="ko-KR" sz="3000" b="1" dirty="0">
                <a:solidFill>
                  <a:srgbClr val="C00000"/>
                </a:solidFill>
                <a:latin typeface="+mn-ea"/>
              </a:rPr>
              <a:t>?</a:t>
            </a:r>
            <a:endParaRPr lang="en-US" sz="3000" dirty="0">
              <a:solidFill>
                <a:srgbClr val="C00000"/>
              </a:solidFill>
              <a:latin typeface="+mn-ea"/>
            </a:endParaRPr>
          </a:p>
        </p:txBody>
      </p:sp>
      <p:sp>
        <p:nvSpPr>
          <p:cNvPr id="20" name="TextBox 19">
            <a:extLst>
              <a:ext uri="{FF2B5EF4-FFF2-40B4-BE49-F238E27FC236}">
                <a16:creationId xmlns:a16="http://schemas.microsoft.com/office/drawing/2014/main" id="{EE28F008-17B4-4E67-868E-6B6079FC94D3}"/>
              </a:ext>
            </a:extLst>
          </p:cNvPr>
          <p:cNvSpPr txBox="1"/>
          <p:nvPr/>
        </p:nvSpPr>
        <p:spPr>
          <a:xfrm>
            <a:off x="5248075" y="4924731"/>
            <a:ext cx="6954085" cy="1148648"/>
          </a:xfrm>
          <a:prstGeom prst="rect">
            <a:avLst/>
          </a:prstGeom>
          <a:noFill/>
        </p:spPr>
        <p:txBody>
          <a:bodyPr wrap="square" rtlCol="0">
            <a:spAutoFit/>
          </a:bodyPr>
          <a:lstStyle/>
          <a:p>
            <a:pPr>
              <a:lnSpc>
                <a:spcPct val="120000"/>
              </a:lnSpc>
            </a:pPr>
            <a:r>
              <a:rPr lang="ko-KR" altLang="en-US" sz="3000" b="1" dirty="0">
                <a:solidFill>
                  <a:srgbClr val="EB43B7"/>
                </a:solidFill>
                <a:latin typeface="+mn-ea"/>
              </a:rPr>
              <a:t>몽골 제국이 큰 영토를 가질 수 있었던 장점은 뭐였어요</a:t>
            </a:r>
            <a:r>
              <a:rPr lang="en-US" altLang="ko-KR" sz="3000" b="1" dirty="0">
                <a:solidFill>
                  <a:srgbClr val="EB43B7"/>
                </a:solidFill>
                <a:latin typeface="+mn-ea"/>
              </a:rPr>
              <a:t>?</a:t>
            </a:r>
            <a:endParaRPr lang="en-US" sz="3000" dirty="0">
              <a:solidFill>
                <a:srgbClr val="EB43B7"/>
              </a:solidFill>
              <a:latin typeface="+mn-ea"/>
            </a:endParaRPr>
          </a:p>
        </p:txBody>
      </p:sp>
      <p:pic>
        <p:nvPicPr>
          <p:cNvPr id="2" name="008 (1)">
            <a:hlinkClick r:id="" action="ppaction://media"/>
            <a:extLst>
              <a:ext uri="{FF2B5EF4-FFF2-40B4-BE49-F238E27FC236}">
                <a16:creationId xmlns:a16="http://schemas.microsoft.com/office/drawing/2014/main" id="{717CBF4A-5543-40CC-9E43-D513CFC01C0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80424" y="1883029"/>
            <a:ext cx="942630" cy="942630"/>
          </a:xfrm>
          <a:prstGeom prst="rect">
            <a:avLst/>
          </a:prstGeom>
        </p:spPr>
      </p:pic>
      <p:grpSp>
        <p:nvGrpSpPr>
          <p:cNvPr id="3" name="Group 2">
            <a:extLst>
              <a:ext uri="{FF2B5EF4-FFF2-40B4-BE49-F238E27FC236}">
                <a16:creationId xmlns:a16="http://schemas.microsoft.com/office/drawing/2014/main" id="{39EA0BC3-37D6-4CCB-8440-A1DE5B3E9B9A}"/>
              </a:ext>
            </a:extLst>
          </p:cNvPr>
          <p:cNvGrpSpPr/>
          <p:nvPr/>
        </p:nvGrpSpPr>
        <p:grpSpPr>
          <a:xfrm>
            <a:off x="70135" y="2769243"/>
            <a:ext cx="5091801" cy="3981017"/>
            <a:chOff x="70135" y="2769243"/>
            <a:chExt cx="5091801" cy="3981017"/>
          </a:xfrm>
        </p:grpSpPr>
        <p:pic>
          <p:nvPicPr>
            <p:cNvPr id="3074" name="Picture 2" descr="Empire of Alexander the Great - map - Geography pages for Dr ...">
              <a:extLst>
                <a:ext uri="{FF2B5EF4-FFF2-40B4-BE49-F238E27FC236}">
                  <a16:creationId xmlns:a16="http://schemas.microsoft.com/office/drawing/2014/main" id="{C62E60B1-163D-4250-893A-AD60021B0E7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140" y="2769243"/>
              <a:ext cx="5075796" cy="398101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A4193EA4-BC0B-4060-97BE-49A583CF1D7B}"/>
                </a:ext>
              </a:extLst>
            </p:cNvPr>
            <p:cNvSpPr txBox="1"/>
            <p:nvPr/>
          </p:nvSpPr>
          <p:spPr>
            <a:xfrm>
              <a:off x="70135" y="2769243"/>
              <a:ext cx="1996219" cy="246221"/>
            </a:xfrm>
            <a:prstGeom prst="rect">
              <a:avLst/>
            </a:prstGeom>
            <a:noFill/>
          </p:spPr>
          <p:txBody>
            <a:bodyPr wrap="square" rtlCol="0">
              <a:spAutoFit/>
            </a:bodyPr>
            <a:lstStyle/>
            <a:p>
              <a:r>
                <a:rPr lang="en-US" sz="1000" dirty="0"/>
                <a:t>©drshirley.org</a:t>
              </a:r>
            </a:p>
          </p:txBody>
        </p:sp>
      </p:grpSp>
    </p:spTree>
    <p:extLst>
      <p:ext uri="{BB962C8B-B14F-4D97-AF65-F5344CB8AC3E}">
        <p14:creationId xmlns:p14="http://schemas.microsoft.com/office/powerpoint/2010/main" val="1732093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heckerboard(across)">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99840" fill="hold"/>
                                        <p:tgtEl>
                                          <p:spTgt spid="2"/>
                                        </p:tgtEl>
                                      </p:cBhvr>
                                    </p:cmd>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blinds(horizontal)">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blinds(horizontal)">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blinds(horizontal)">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circle(in)">
                                      <p:cBhvr>
                                        <p:cTn id="36"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2"/>
                </p:tgtEl>
              </p:cMediaNode>
            </p:audio>
          </p:childTnLst>
        </p:cTn>
      </p:par>
    </p:tnLst>
    <p:bldLst>
      <p:bldP spid="11" grpId="0"/>
      <p:bldP spid="22" grpId="0" animBg="1"/>
      <p:bldP spid="26" grpId="0"/>
      <p:bldP spid="18" grpId="0"/>
      <p:bldP spid="19" grpId="0"/>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TextBox 10">
            <a:extLst>
              <a:ext uri="{FF2B5EF4-FFF2-40B4-BE49-F238E27FC236}">
                <a16:creationId xmlns:a16="http://schemas.microsoft.com/office/drawing/2014/main" id="{A56CE6DE-C916-4EFA-A576-67181808EFA3}"/>
              </a:ext>
            </a:extLst>
          </p:cNvPr>
          <p:cNvSpPr txBox="1"/>
          <p:nvPr/>
        </p:nvSpPr>
        <p:spPr>
          <a:xfrm>
            <a:off x="3282215" y="2150026"/>
            <a:ext cx="8868424" cy="769441"/>
          </a:xfrm>
          <a:prstGeom prst="rect">
            <a:avLst/>
          </a:prstGeom>
          <a:noFill/>
        </p:spPr>
        <p:txBody>
          <a:bodyPr wrap="square" rtlCol="0">
            <a:spAutoFit/>
          </a:bodyPr>
          <a:lstStyle/>
          <a:p>
            <a:r>
              <a:rPr lang="en-US" altLang="ko-KR" sz="3600" dirty="0">
                <a:latin typeface="Malgun Gothic" panose="020B0503020000020004" pitchFamily="34" charset="-127"/>
                <a:ea typeface="Malgun Gothic" panose="020B0503020000020004" pitchFamily="34" charset="-127"/>
              </a:rPr>
              <a:t>3.</a:t>
            </a:r>
            <a:r>
              <a:rPr lang="en-US" altLang="ko-KR" sz="4400" dirty="0">
                <a:latin typeface="Malgun Gothic" panose="020B0503020000020004" pitchFamily="34" charset="-127"/>
                <a:ea typeface="Malgun Gothic" panose="020B0503020000020004" pitchFamily="34" charset="-127"/>
              </a:rPr>
              <a:t> </a:t>
            </a:r>
            <a:r>
              <a:rPr lang="ko-KR" altLang="en-US" sz="4400" b="1" dirty="0">
                <a:solidFill>
                  <a:srgbClr val="FF0000"/>
                </a:solidFill>
                <a:latin typeface="Malgun Gothic" panose="020B0503020000020004" pitchFamily="34" charset="-127"/>
                <a:ea typeface="Malgun Gothic" panose="020B0503020000020004" pitchFamily="34" charset="-127"/>
              </a:rPr>
              <a:t>잉카 제국</a:t>
            </a:r>
            <a:r>
              <a:rPr lang="ko-KR" altLang="en-US" sz="3200" dirty="0">
                <a:latin typeface="Malgun Gothic" panose="020B0503020000020004" pitchFamily="34" charset="-127"/>
                <a:ea typeface="Malgun Gothic" panose="020B0503020000020004" pitchFamily="34" charset="-127"/>
              </a:rPr>
              <a:t>에 대한 </a:t>
            </a:r>
            <a:r>
              <a:rPr lang="ko-KR" altLang="en-US" sz="4400" b="1" dirty="0">
                <a:solidFill>
                  <a:srgbClr val="FF0000"/>
                </a:solidFill>
                <a:latin typeface="Malgun Gothic" panose="020B0503020000020004" pitchFamily="34" charset="-127"/>
                <a:ea typeface="Malgun Gothic" panose="020B0503020000020004" pitchFamily="34" charset="-127"/>
              </a:rPr>
              <a:t>강의 </a:t>
            </a:r>
            <a:r>
              <a:rPr lang="ko-KR" altLang="en-US" sz="3200" dirty="0">
                <a:latin typeface="Malgun Gothic" panose="020B0503020000020004" pitchFamily="34" charset="-127"/>
                <a:ea typeface="Malgun Gothic" panose="020B0503020000020004" pitchFamily="34" charset="-127"/>
              </a:rPr>
              <a:t>듣기</a:t>
            </a:r>
            <a:endParaRPr lang="en-US" sz="2000" dirty="0">
              <a:latin typeface="Malgun Gothic" panose="020B0503020000020004" pitchFamily="34" charset="-127"/>
              <a:ea typeface="Malgun Gothic" panose="020B0503020000020004" pitchFamily="34" charset="-127"/>
            </a:endParaRPr>
          </a:p>
        </p:txBody>
      </p:sp>
      <p:sp>
        <p:nvSpPr>
          <p:cNvPr id="15" name="Rectangle 14">
            <a:extLst>
              <a:ext uri="{FF2B5EF4-FFF2-40B4-BE49-F238E27FC236}">
                <a16:creationId xmlns:a16="http://schemas.microsoft.com/office/drawing/2014/main" id="{DF42D0E1-F6D3-45A1-A346-AB86383D439B}"/>
              </a:ext>
            </a:extLst>
          </p:cNvPr>
          <p:cNvSpPr/>
          <p:nvPr/>
        </p:nvSpPr>
        <p:spPr>
          <a:xfrm>
            <a:off x="11091632" y="2148114"/>
            <a:ext cx="914400" cy="9426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2000" dirty="0"/>
              <a:t>Audio</a:t>
            </a:r>
          </a:p>
          <a:p>
            <a:pPr algn="ctr">
              <a:lnSpc>
                <a:spcPct val="80000"/>
              </a:lnSpc>
            </a:pPr>
            <a:r>
              <a:rPr lang="en-US" sz="4800" dirty="0"/>
              <a:t>09</a:t>
            </a:r>
            <a:endParaRPr lang="en-US" sz="1600" dirty="0"/>
          </a:p>
        </p:txBody>
      </p:sp>
      <p:pic>
        <p:nvPicPr>
          <p:cNvPr id="7" name="Picture 6">
            <a:extLst>
              <a:ext uri="{FF2B5EF4-FFF2-40B4-BE49-F238E27FC236}">
                <a16:creationId xmlns:a16="http://schemas.microsoft.com/office/drawing/2014/main" id="{78EBCBF8-313C-448B-9E16-AE71BA908093}"/>
              </a:ext>
            </a:extLst>
          </p:cNvPr>
          <p:cNvPicPr>
            <a:picLocks noChangeAspect="1"/>
          </p:cNvPicPr>
          <p:nvPr/>
        </p:nvPicPr>
        <p:blipFill rotWithShape="1">
          <a:blip r:embed="rId5"/>
          <a:srcRect l="12416" t="40148" r="5500" b="49530"/>
          <a:stretch/>
        </p:blipFill>
        <p:spPr>
          <a:xfrm>
            <a:off x="10159" y="-40405"/>
            <a:ext cx="12192001" cy="862399"/>
          </a:xfrm>
          <a:prstGeom prst="rect">
            <a:avLst/>
          </a:prstGeom>
        </p:spPr>
      </p:pic>
      <p:sp>
        <p:nvSpPr>
          <p:cNvPr id="16" name="Title 1">
            <a:extLst>
              <a:ext uri="{FF2B5EF4-FFF2-40B4-BE49-F238E27FC236}">
                <a16:creationId xmlns:a16="http://schemas.microsoft.com/office/drawing/2014/main" id="{3EE5AA2A-0FCF-48A3-8880-7AB0CD6E27E1}"/>
              </a:ext>
            </a:extLst>
          </p:cNvPr>
          <p:cNvSpPr txBox="1">
            <a:spLocks/>
          </p:cNvSpPr>
          <p:nvPr/>
        </p:nvSpPr>
        <p:spPr>
          <a:xfrm>
            <a:off x="9250165" y="104065"/>
            <a:ext cx="2657354" cy="675057"/>
          </a:xfrm>
          <a:prstGeom prst="rect">
            <a:avLst/>
          </a:prstGeom>
        </p:spPr>
        <p:txBody>
          <a:bodyPr>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ko-KR" altLang="en-US" sz="3600" kern="0" dirty="0"/>
              <a:t>교과서 </a:t>
            </a:r>
            <a:r>
              <a:rPr lang="en-US" altLang="ko-KR" sz="3600" kern="0" dirty="0"/>
              <a:t>36</a:t>
            </a:r>
            <a:r>
              <a:rPr lang="ko-KR" altLang="en-US" sz="3600" kern="0" dirty="0"/>
              <a:t>쪽</a:t>
            </a:r>
            <a:endParaRPr lang="en-US" sz="3600" kern="0" dirty="0"/>
          </a:p>
        </p:txBody>
      </p:sp>
      <p:sp>
        <p:nvSpPr>
          <p:cNvPr id="17" name="TextBox 16">
            <a:extLst>
              <a:ext uri="{FF2B5EF4-FFF2-40B4-BE49-F238E27FC236}">
                <a16:creationId xmlns:a16="http://schemas.microsoft.com/office/drawing/2014/main" id="{5450BB51-BA23-454A-ADF9-96135E9D0799}"/>
              </a:ext>
            </a:extLst>
          </p:cNvPr>
          <p:cNvSpPr txBox="1"/>
          <p:nvPr/>
        </p:nvSpPr>
        <p:spPr>
          <a:xfrm>
            <a:off x="4516914" y="3228437"/>
            <a:ext cx="7685246" cy="594650"/>
          </a:xfrm>
          <a:prstGeom prst="rect">
            <a:avLst/>
          </a:prstGeom>
          <a:noFill/>
        </p:spPr>
        <p:txBody>
          <a:bodyPr wrap="square" rtlCol="0">
            <a:spAutoFit/>
          </a:bodyPr>
          <a:lstStyle/>
          <a:p>
            <a:pPr>
              <a:lnSpc>
                <a:spcPct val="120000"/>
              </a:lnSpc>
            </a:pPr>
            <a:r>
              <a:rPr lang="ko-KR" altLang="en-US" sz="3000" b="1" dirty="0">
                <a:solidFill>
                  <a:srgbClr val="00B050"/>
                </a:solidFill>
                <a:latin typeface="+mn-ea"/>
              </a:rPr>
              <a:t>어느 대륙에서 발생한 문명이에요</a:t>
            </a:r>
            <a:r>
              <a:rPr lang="en-US" altLang="ko-KR" sz="3000" b="1" dirty="0">
                <a:solidFill>
                  <a:srgbClr val="00B050"/>
                </a:solidFill>
                <a:latin typeface="+mn-ea"/>
              </a:rPr>
              <a:t>?</a:t>
            </a:r>
            <a:endParaRPr lang="en-US" sz="3000" dirty="0">
              <a:solidFill>
                <a:srgbClr val="00B050"/>
              </a:solidFill>
              <a:latin typeface="+mn-ea"/>
            </a:endParaRPr>
          </a:p>
        </p:txBody>
      </p:sp>
      <p:sp>
        <p:nvSpPr>
          <p:cNvPr id="12" name="Oval 11">
            <a:extLst>
              <a:ext uri="{FF2B5EF4-FFF2-40B4-BE49-F238E27FC236}">
                <a16:creationId xmlns:a16="http://schemas.microsoft.com/office/drawing/2014/main" id="{8F46AFF0-3350-48FA-99F7-63E8E95A3126}"/>
              </a:ext>
            </a:extLst>
          </p:cNvPr>
          <p:cNvSpPr/>
          <p:nvPr/>
        </p:nvSpPr>
        <p:spPr>
          <a:xfrm>
            <a:off x="8557327" y="5756449"/>
            <a:ext cx="3448705" cy="783454"/>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ko-KR" altLang="en-US" sz="3200" dirty="0"/>
              <a:t>연습 문제 </a:t>
            </a:r>
            <a:r>
              <a:rPr lang="en-US" altLang="ko-KR" sz="3200" dirty="0"/>
              <a:t>3</a:t>
            </a:r>
            <a:endParaRPr lang="en-US" sz="3200" dirty="0"/>
          </a:p>
        </p:txBody>
      </p:sp>
      <p:sp>
        <p:nvSpPr>
          <p:cNvPr id="20" name="TextBox 19">
            <a:extLst>
              <a:ext uri="{FF2B5EF4-FFF2-40B4-BE49-F238E27FC236}">
                <a16:creationId xmlns:a16="http://schemas.microsoft.com/office/drawing/2014/main" id="{69D3B8EE-41DF-4043-9444-A45FFCA8A3C4}"/>
              </a:ext>
            </a:extLst>
          </p:cNvPr>
          <p:cNvSpPr txBox="1"/>
          <p:nvPr/>
        </p:nvSpPr>
        <p:spPr>
          <a:xfrm>
            <a:off x="4516913" y="3915698"/>
            <a:ext cx="7685246" cy="594650"/>
          </a:xfrm>
          <a:prstGeom prst="rect">
            <a:avLst/>
          </a:prstGeom>
          <a:noFill/>
        </p:spPr>
        <p:txBody>
          <a:bodyPr wrap="square" rtlCol="0">
            <a:spAutoFit/>
          </a:bodyPr>
          <a:lstStyle/>
          <a:p>
            <a:pPr>
              <a:lnSpc>
                <a:spcPct val="120000"/>
              </a:lnSpc>
            </a:pPr>
            <a:r>
              <a:rPr lang="ko-KR" altLang="en-US" sz="3000" b="1" dirty="0">
                <a:solidFill>
                  <a:srgbClr val="FF3399"/>
                </a:solidFill>
                <a:latin typeface="+mn-ea"/>
              </a:rPr>
              <a:t>이 제국의 수도가 어디라고 했어요</a:t>
            </a:r>
            <a:r>
              <a:rPr lang="en-US" altLang="ko-KR" sz="3000" b="1" dirty="0">
                <a:solidFill>
                  <a:srgbClr val="FF3399"/>
                </a:solidFill>
                <a:latin typeface="+mn-ea"/>
              </a:rPr>
              <a:t>?</a:t>
            </a:r>
            <a:endParaRPr lang="en-US" sz="3000" dirty="0">
              <a:solidFill>
                <a:srgbClr val="FF3399"/>
              </a:solidFill>
              <a:latin typeface="+mn-ea"/>
            </a:endParaRPr>
          </a:p>
        </p:txBody>
      </p:sp>
      <p:sp>
        <p:nvSpPr>
          <p:cNvPr id="14" name="TextBox 13">
            <a:extLst>
              <a:ext uri="{FF2B5EF4-FFF2-40B4-BE49-F238E27FC236}">
                <a16:creationId xmlns:a16="http://schemas.microsoft.com/office/drawing/2014/main" id="{98CD8A67-8545-42E2-A03E-CCE4DF9BADC8}"/>
              </a:ext>
            </a:extLst>
          </p:cNvPr>
          <p:cNvSpPr txBox="1"/>
          <p:nvPr/>
        </p:nvSpPr>
        <p:spPr>
          <a:xfrm>
            <a:off x="318052" y="929322"/>
            <a:ext cx="11873947" cy="1148648"/>
          </a:xfrm>
          <a:prstGeom prst="rect">
            <a:avLst/>
          </a:prstGeom>
          <a:noFill/>
        </p:spPr>
        <p:txBody>
          <a:bodyPr wrap="square" rtlCol="0">
            <a:spAutoFit/>
          </a:bodyPr>
          <a:lstStyle/>
          <a:p>
            <a:pPr>
              <a:lnSpc>
                <a:spcPct val="120000"/>
              </a:lnSpc>
            </a:pPr>
            <a:r>
              <a:rPr lang="ko-KR" altLang="en-US" sz="3000" b="1" dirty="0">
                <a:latin typeface="+mn-ea"/>
              </a:rPr>
              <a:t>잉카 제국에 대한 강의를 들어 볼 거예요</a:t>
            </a:r>
            <a:r>
              <a:rPr lang="en-US" altLang="ko-KR" sz="3000" b="1" dirty="0">
                <a:latin typeface="+mn-ea"/>
              </a:rPr>
              <a:t>. </a:t>
            </a:r>
            <a:r>
              <a:rPr lang="ko-KR" altLang="en-US" sz="3000" b="1" dirty="0">
                <a:latin typeface="+mn-ea"/>
              </a:rPr>
              <a:t>교과서의 질문 내용을 미리 보면서 들어 보세요</a:t>
            </a:r>
            <a:r>
              <a:rPr lang="en-US" altLang="ko-KR" sz="3000" b="1" dirty="0">
                <a:latin typeface="+mn-ea"/>
              </a:rPr>
              <a:t>.</a:t>
            </a:r>
            <a:endParaRPr lang="en-US" sz="3000" dirty="0">
              <a:latin typeface="+mn-ea"/>
            </a:endParaRPr>
          </a:p>
        </p:txBody>
      </p:sp>
      <p:sp>
        <p:nvSpPr>
          <p:cNvPr id="19" name="TextBox 18">
            <a:extLst>
              <a:ext uri="{FF2B5EF4-FFF2-40B4-BE49-F238E27FC236}">
                <a16:creationId xmlns:a16="http://schemas.microsoft.com/office/drawing/2014/main" id="{913802F5-2A33-4902-B252-D61FF13A0129}"/>
              </a:ext>
            </a:extLst>
          </p:cNvPr>
          <p:cNvSpPr txBox="1"/>
          <p:nvPr/>
        </p:nvSpPr>
        <p:spPr>
          <a:xfrm>
            <a:off x="3666985" y="5928678"/>
            <a:ext cx="2560842" cy="246221"/>
          </a:xfrm>
          <a:prstGeom prst="rect">
            <a:avLst/>
          </a:prstGeom>
          <a:noFill/>
        </p:spPr>
        <p:txBody>
          <a:bodyPr wrap="square" rtlCol="0">
            <a:spAutoFit/>
          </a:bodyPr>
          <a:lstStyle/>
          <a:p>
            <a:r>
              <a:rPr lang="en-US" sz="1000" dirty="0"/>
              <a:t>©en.wikipedia.org</a:t>
            </a:r>
          </a:p>
        </p:txBody>
      </p:sp>
      <p:sp>
        <p:nvSpPr>
          <p:cNvPr id="18" name="TextBox 17">
            <a:extLst>
              <a:ext uri="{FF2B5EF4-FFF2-40B4-BE49-F238E27FC236}">
                <a16:creationId xmlns:a16="http://schemas.microsoft.com/office/drawing/2014/main" id="{B460ECE1-811E-49DE-9614-425125A1983E}"/>
              </a:ext>
            </a:extLst>
          </p:cNvPr>
          <p:cNvSpPr txBox="1"/>
          <p:nvPr/>
        </p:nvSpPr>
        <p:spPr>
          <a:xfrm>
            <a:off x="4516913" y="4602959"/>
            <a:ext cx="7675087" cy="594650"/>
          </a:xfrm>
          <a:prstGeom prst="rect">
            <a:avLst/>
          </a:prstGeom>
          <a:noFill/>
        </p:spPr>
        <p:txBody>
          <a:bodyPr wrap="square" rtlCol="0">
            <a:spAutoFit/>
          </a:bodyPr>
          <a:lstStyle/>
          <a:p>
            <a:pPr>
              <a:lnSpc>
                <a:spcPct val="120000"/>
              </a:lnSpc>
            </a:pPr>
            <a:r>
              <a:rPr lang="ko-KR" altLang="en-US" sz="3000" b="1" dirty="0">
                <a:solidFill>
                  <a:srgbClr val="0070C0"/>
                </a:solidFill>
                <a:latin typeface="+mn-ea"/>
              </a:rPr>
              <a:t>언제부터 언제까지 존재했던 문명이에요</a:t>
            </a:r>
            <a:r>
              <a:rPr lang="en-US" altLang="ko-KR" sz="3000" b="1" dirty="0">
                <a:solidFill>
                  <a:srgbClr val="0070C0"/>
                </a:solidFill>
                <a:latin typeface="+mn-ea"/>
              </a:rPr>
              <a:t>?</a:t>
            </a:r>
            <a:endParaRPr lang="en-US" sz="3000" dirty="0">
              <a:solidFill>
                <a:srgbClr val="0070C0"/>
              </a:solidFill>
              <a:latin typeface="+mn-ea"/>
            </a:endParaRPr>
          </a:p>
        </p:txBody>
      </p:sp>
      <p:pic>
        <p:nvPicPr>
          <p:cNvPr id="2" name="009 (1)">
            <a:hlinkClick r:id="" action="ppaction://media"/>
            <a:extLst>
              <a:ext uri="{FF2B5EF4-FFF2-40B4-BE49-F238E27FC236}">
                <a16:creationId xmlns:a16="http://schemas.microsoft.com/office/drawing/2014/main" id="{8A18F118-6F83-4421-9397-B10BB0482B6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28228" y="2180981"/>
            <a:ext cx="942631" cy="942631"/>
          </a:xfrm>
          <a:prstGeom prst="rect">
            <a:avLst/>
          </a:prstGeom>
        </p:spPr>
      </p:pic>
      <p:pic>
        <p:nvPicPr>
          <p:cNvPr id="5122" name="Picture 2" descr="Inca Empire - Wikipedia">
            <a:extLst>
              <a:ext uri="{FF2B5EF4-FFF2-40B4-BE49-F238E27FC236}">
                <a16:creationId xmlns:a16="http://schemas.microsoft.com/office/drawing/2014/main" id="{F4FECBEC-7EEA-4C95-A542-84671B05D50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94" y="2411245"/>
            <a:ext cx="4279921" cy="4279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75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heckerboard(across)">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112561" fill="hold"/>
                                        <p:tgtEl>
                                          <p:spTgt spid="2"/>
                                        </p:tgtEl>
                                      </p:cBhvr>
                                    </p:cmd>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linds(horizontal)">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blinds(horizontal)">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linds(horizontal)">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circle(in)">
                                      <p:cBhvr>
                                        <p:cTn id="36"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2"/>
                </p:tgtEl>
              </p:cMediaNode>
            </p:audio>
          </p:childTnLst>
        </p:cTn>
      </p:par>
    </p:tnLst>
    <p:bldLst>
      <p:bldP spid="11" grpId="0"/>
      <p:bldP spid="17" grpId="0"/>
      <p:bldP spid="12" grpId="0" animBg="1"/>
      <p:bldP spid="20" grpId="0"/>
      <p:bldP spid="14"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Rectangle: Rounded Corners 3">
            <a:extLst>
              <a:ext uri="{FF2B5EF4-FFF2-40B4-BE49-F238E27FC236}">
                <a16:creationId xmlns:a16="http://schemas.microsoft.com/office/drawing/2014/main" id="{1CC99BA1-118B-4F5A-9C62-E6AE4E3859A2}"/>
              </a:ext>
            </a:extLst>
          </p:cNvPr>
          <p:cNvSpPr/>
          <p:nvPr/>
        </p:nvSpPr>
        <p:spPr>
          <a:xfrm>
            <a:off x="227238" y="842286"/>
            <a:ext cx="2726647" cy="2579307"/>
          </a:xfrm>
          <a:prstGeom prst="round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ko-KR" altLang="en-US" sz="3200" b="1" dirty="0"/>
              <a:t>역사적 사건에 대해 말하기</a:t>
            </a:r>
            <a:endParaRPr lang="en-US" sz="3200" b="1" dirty="0"/>
          </a:p>
        </p:txBody>
      </p:sp>
      <p:pic>
        <p:nvPicPr>
          <p:cNvPr id="16" name="Picture 15">
            <a:extLst>
              <a:ext uri="{FF2B5EF4-FFF2-40B4-BE49-F238E27FC236}">
                <a16:creationId xmlns:a16="http://schemas.microsoft.com/office/drawing/2014/main" id="{EEEAC148-12D2-4041-80FE-5391DD253559}"/>
              </a:ext>
            </a:extLst>
          </p:cNvPr>
          <p:cNvPicPr>
            <a:picLocks noChangeAspect="1"/>
          </p:cNvPicPr>
          <p:nvPr/>
        </p:nvPicPr>
        <p:blipFill rotWithShape="1">
          <a:blip r:embed="rId3"/>
          <a:srcRect l="12416" t="40148" r="5500" b="49530"/>
          <a:stretch/>
        </p:blipFill>
        <p:spPr>
          <a:xfrm>
            <a:off x="10159" y="-40405"/>
            <a:ext cx="12192001" cy="862399"/>
          </a:xfrm>
          <a:prstGeom prst="rect">
            <a:avLst/>
          </a:prstGeom>
        </p:spPr>
      </p:pic>
      <p:sp>
        <p:nvSpPr>
          <p:cNvPr id="17" name="Title 1">
            <a:extLst>
              <a:ext uri="{FF2B5EF4-FFF2-40B4-BE49-F238E27FC236}">
                <a16:creationId xmlns:a16="http://schemas.microsoft.com/office/drawing/2014/main" id="{05AD5E18-1970-49EE-A900-EF4886903FF3}"/>
              </a:ext>
            </a:extLst>
          </p:cNvPr>
          <p:cNvSpPr txBox="1">
            <a:spLocks/>
          </p:cNvSpPr>
          <p:nvPr/>
        </p:nvSpPr>
        <p:spPr>
          <a:xfrm>
            <a:off x="9250165" y="104065"/>
            <a:ext cx="2657354" cy="675057"/>
          </a:xfrm>
          <a:prstGeom prst="rect">
            <a:avLst/>
          </a:prstGeom>
        </p:spPr>
        <p:txBody>
          <a:bodyPr>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ko-KR" altLang="en-US" sz="3600" kern="0" dirty="0"/>
              <a:t>교과서 </a:t>
            </a:r>
            <a:r>
              <a:rPr lang="en-US" altLang="ko-KR" sz="3600" kern="0" dirty="0"/>
              <a:t>37</a:t>
            </a:r>
            <a:r>
              <a:rPr lang="ko-KR" altLang="en-US" sz="3600" kern="0" dirty="0"/>
              <a:t>쪽</a:t>
            </a:r>
            <a:endParaRPr lang="en-US" sz="3600" kern="0" dirty="0"/>
          </a:p>
        </p:txBody>
      </p:sp>
      <p:sp>
        <p:nvSpPr>
          <p:cNvPr id="15" name="TextBox 14">
            <a:extLst>
              <a:ext uri="{FF2B5EF4-FFF2-40B4-BE49-F238E27FC236}">
                <a16:creationId xmlns:a16="http://schemas.microsoft.com/office/drawing/2014/main" id="{430D26D7-A3AB-4426-AA56-A02CEA663278}"/>
              </a:ext>
            </a:extLst>
          </p:cNvPr>
          <p:cNvSpPr txBox="1"/>
          <p:nvPr/>
        </p:nvSpPr>
        <p:spPr>
          <a:xfrm>
            <a:off x="2974206" y="1028103"/>
            <a:ext cx="9227954" cy="1148648"/>
          </a:xfrm>
          <a:prstGeom prst="rect">
            <a:avLst/>
          </a:prstGeom>
          <a:noFill/>
        </p:spPr>
        <p:txBody>
          <a:bodyPr wrap="square" rtlCol="0">
            <a:spAutoFit/>
          </a:bodyPr>
          <a:lstStyle/>
          <a:p>
            <a:pPr>
              <a:lnSpc>
                <a:spcPct val="120000"/>
              </a:lnSpc>
            </a:pPr>
            <a:r>
              <a:rPr lang="ko-KR" altLang="en-US" sz="3000" b="1" dirty="0">
                <a:solidFill>
                  <a:srgbClr val="00B050"/>
                </a:solidFill>
                <a:latin typeface="+mn-ea"/>
              </a:rPr>
              <a:t>여러분이 생각하기에 가장 중요한 역사적 사건에 대해 알아보는 활동이에요</a:t>
            </a:r>
            <a:r>
              <a:rPr lang="en-US" altLang="ko-KR" sz="3000" b="1" dirty="0">
                <a:solidFill>
                  <a:srgbClr val="00B050"/>
                </a:solidFill>
                <a:latin typeface="+mn-ea"/>
              </a:rPr>
              <a:t>.</a:t>
            </a:r>
            <a:endParaRPr lang="en-US" sz="3000" dirty="0">
              <a:solidFill>
                <a:srgbClr val="00B050"/>
              </a:solidFill>
              <a:latin typeface="+mn-ea"/>
            </a:endParaRPr>
          </a:p>
        </p:txBody>
      </p:sp>
      <p:sp>
        <p:nvSpPr>
          <p:cNvPr id="13" name="TextBox 12">
            <a:extLst>
              <a:ext uri="{FF2B5EF4-FFF2-40B4-BE49-F238E27FC236}">
                <a16:creationId xmlns:a16="http://schemas.microsoft.com/office/drawing/2014/main" id="{F4A2D30B-CC06-4F9C-B5C1-A287B79A56CF}"/>
              </a:ext>
            </a:extLst>
          </p:cNvPr>
          <p:cNvSpPr txBox="1"/>
          <p:nvPr/>
        </p:nvSpPr>
        <p:spPr>
          <a:xfrm>
            <a:off x="363566" y="3807336"/>
            <a:ext cx="7360709" cy="1148648"/>
          </a:xfrm>
          <a:prstGeom prst="rect">
            <a:avLst/>
          </a:prstGeom>
          <a:noFill/>
        </p:spPr>
        <p:txBody>
          <a:bodyPr wrap="square" rtlCol="0">
            <a:spAutoFit/>
          </a:bodyPr>
          <a:lstStyle/>
          <a:p>
            <a:pPr algn="r">
              <a:lnSpc>
                <a:spcPct val="120000"/>
              </a:lnSpc>
            </a:pPr>
            <a:r>
              <a:rPr lang="ko-KR" altLang="en-US" sz="3000" b="1" dirty="0">
                <a:solidFill>
                  <a:srgbClr val="FF3399"/>
                </a:solidFill>
                <a:latin typeface="+mn-ea"/>
              </a:rPr>
              <a:t>오른쪽 표의 정보들을 모아서 교과서 </a:t>
            </a:r>
            <a:r>
              <a:rPr lang="en-US" altLang="ko-KR" sz="3000" b="1" dirty="0">
                <a:solidFill>
                  <a:srgbClr val="FF3399"/>
                </a:solidFill>
                <a:latin typeface="+mn-ea"/>
              </a:rPr>
              <a:t>4</a:t>
            </a:r>
            <a:r>
              <a:rPr lang="ko-KR" altLang="en-US" sz="3000" b="1" dirty="0">
                <a:solidFill>
                  <a:srgbClr val="FF3399"/>
                </a:solidFill>
                <a:latin typeface="+mn-ea"/>
              </a:rPr>
              <a:t>번 표에 정리해 보세요</a:t>
            </a:r>
            <a:r>
              <a:rPr lang="en-US" altLang="ko-KR" sz="3000" b="1" dirty="0">
                <a:solidFill>
                  <a:srgbClr val="FF3399"/>
                </a:solidFill>
                <a:latin typeface="+mn-ea"/>
              </a:rPr>
              <a:t>.</a:t>
            </a:r>
            <a:endParaRPr lang="en-US" sz="3000" dirty="0">
              <a:solidFill>
                <a:srgbClr val="FF3399"/>
              </a:solidFill>
              <a:latin typeface="+mn-ea"/>
            </a:endParaRPr>
          </a:p>
        </p:txBody>
      </p:sp>
      <p:sp>
        <p:nvSpPr>
          <p:cNvPr id="19" name="TextBox 18">
            <a:extLst>
              <a:ext uri="{FF2B5EF4-FFF2-40B4-BE49-F238E27FC236}">
                <a16:creationId xmlns:a16="http://schemas.microsoft.com/office/drawing/2014/main" id="{4219C5B6-4D6A-4252-B8DD-D1711DF05770}"/>
              </a:ext>
            </a:extLst>
          </p:cNvPr>
          <p:cNvSpPr txBox="1"/>
          <p:nvPr/>
        </p:nvSpPr>
        <p:spPr>
          <a:xfrm>
            <a:off x="0" y="5032555"/>
            <a:ext cx="7714116" cy="1148648"/>
          </a:xfrm>
          <a:prstGeom prst="rect">
            <a:avLst/>
          </a:prstGeom>
          <a:noFill/>
        </p:spPr>
        <p:txBody>
          <a:bodyPr wrap="square" rtlCol="0">
            <a:spAutoFit/>
          </a:bodyPr>
          <a:lstStyle/>
          <a:p>
            <a:pPr algn="r">
              <a:lnSpc>
                <a:spcPct val="120000"/>
              </a:lnSpc>
            </a:pPr>
            <a:r>
              <a:rPr lang="ko-KR" altLang="en-US" sz="3000" b="1" dirty="0">
                <a:solidFill>
                  <a:schemeClr val="accent1"/>
                </a:solidFill>
                <a:latin typeface="+mn-ea"/>
              </a:rPr>
              <a:t>정리한 내용을 </a:t>
            </a:r>
            <a:r>
              <a:rPr lang="ko-KR" altLang="en-US" sz="3000" b="1">
                <a:solidFill>
                  <a:schemeClr val="accent1"/>
                </a:solidFill>
                <a:latin typeface="+mn-ea"/>
              </a:rPr>
              <a:t>보면서 한 사람씩 발표 </a:t>
            </a:r>
            <a:r>
              <a:rPr lang="ko-KR" altLang="en-US" sz="3000" b="1" dirty="0">
                <a:solidFill>
                  <a:schemeClr val="accent1"/>
                </a:solidFill>
                <a:latin typeface="+mn-ea"/>
              </a:rPr>
              <a:t>하세요</a:t>
            </a:r>
            <a:r>
              <a:rPr lang="en-US" altLang="ko-KR" sz="3000" b="1" dirty="0">
                <a:solidFill>
                  <a:schemeClr val="accent1"/>
                </a:solidFill>
                <a:latin typeface="+mn-ea"/>
              </a:rPr>
              <a:t>.</a:t>
            </a:r>
            <a:endParaRPr lang="en-US" sz="3000" dirty="0">
              <a:solidFill>
                <a:schemeClr val="accent1"/>
              </a:solidFill>
              <a:latin typeface="+mn-ea"/>
            </a:endParaRPr>
          </a:p>
        </p:txBody>
      </p:sp>
      <p:pic>
        <p:nvPicPr>
          <p:cNvPr id="2" name="Picture 1">
            <a:extLst>
              <a:ext uri="{FF2B5EF4-FFF2-40B4-BE49-F238E27FC236}">
                <a16:creationId xmlns:a16="http://schemas.microsoft.com/office/drawing/2014/main" id="{06401063-BA28-42DB-99C4-6A889181CC60}"/>
              </a:ext>
            </a:extLst>
          </p:cNvPr>
          <p:cNvPicPr>
            <a:picLocks noChangeAspect="1"/>
          </p:cNvPicPr>
          <p:nvPr/>
        </p:nvPicPr>
        <p:blipFill rotWithShape="1">
          <a:blip r:embed="rId4"/>
          <a:srcRect l="18200" t="14091" r="46432" b="20746"/>
          <a:stretch/>
        </p:blipFill>
        <p:spPr>
          <a:xfrm>
            <a:off x="7833305" y="1713387"/>
            <a:ext cx="4271534" cy="4426684"/>
          </a:xfrm>
          <a:prstGeom prst="rect">
            <a:avLst/>
          </a:prstGeom>
        </p:spPr>
      </p:pic>
      <p:sp>
        <p:nvSpPr>
          <p:cNvPr id="11" name="TextBox 10">
            <a:extLst>
              <a:ext uri="{FF2B5EF4-FFF2-40B4-BE49-F238E27FC236}">
                <a16:creationId xmlns:a16="http://schemas.microsoft.com/office/drawing/2014/main" id="{7204408E-AAC9-484D-B018-1E9302DA0177}"/>
              </a:ext>
            </a:extLst>
          </p:cNvPr>
          <p:cNvSpPr txBox="1"/>
          <p:nvPr/>
        </p:nvSpPr>
        <p:spPr>
          <a:xfrm>
            <a:off x="2974206" y="2184773"/>
            <a:ext cx="4859099" cy="1148648"/>
          </a:xfrm>
          <a:prstGeom prst="rect">
            <a:avLst/>
          </a:prstGeom>
          <a:noFill/>
        </p:spPr>
        <p:txBody>
          <a:bodyPr wrap="square" rtlCol="0">
            <a:spAutoFit/>
          </a:bodyPr>
          <a:lstStyle/>
          <a:p>
            <a:pPr>
              <a:lnSpc>
                <a:spcPct val="120000"/>
              </a:lnSpc>
            </a:pPr>
            <a:r>
              <a:rPr lang="ko-KR" altLang="en-US" sz="3000" b="1" dirty="0">
                <a:solidFill>
                  <a:schemeClr val="accent2">
                    <a:lumMod val="75000"/>
                  </a:schemeClr>
                </a:solidFill>
                <a:latin typeface="+mn-ea"/>
              </a:rPr>
              <a:t>어떤 사건을 소개할지 정하세요</a:t>
            </a:r>
            <a:r>
              <a:rPr lang="en-US" altLang="ko-KR" sz="3000" b="1" dirty="0">
                <a:solidFill>
                  <a:schemeClr val="accent2">
                    <a:lumMod val="75000"/>
                  </a:schemeClr>
                </a:solidFill>
                <a:latin typeface="+mn-ea"/>
              </a:rPr>
              <a:t>.</a:t>
            </a:r>
            <a:endParaRPr lang="en-US" sz="3000" dirty="0">
              <a:solidFill>
                <a:schemeClr val="accent2">
                  <a:lumMod val="75000"/>
                </a:schemeClr>
              </a:solidFill>
              <a:latin typeface="+mn-ea"/>
            </a:endParaRPr>
          </a:p>
        </p:txBody>
      </p:sp>
    </p:spTree>
    <p:extLst>
      <p:ext uri="{BB962C8B-B14F-4D97-AF65-F5344CB8AC3E}">
        <p14:creationId xmlns:p14="http://schemas.microsoft.com/office/powerpoint/2010/main" val="3718996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linds(horizontal)">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3" grpId="0"/>
      <p:bldP spid="19"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TextBox 16">
            <a:extLst>
              <a:ext uri="{FF2B5EF4-FFF2-40B4-BE49-F238E27FC236}">
                <a16:creationId xmlns:a16="http://schemas.microsoft.com/office/drawing/2014/main" id="{B8825F7D-85B3-49E8-B8FB-5E510F6A9816}"/>
              </a:ext>
            </a:extLst>
          </p:cNvPr>
          <p:cNvSpPr txBox="1"/>
          <p:nvPr/>
        </p:nvSpPr>
        <p:spPr>
          <a:xfrm>
            <a:off x="0" y="14185"/>
            <a:ext cx="12191999" cy="584775"/>
          </a:xfrm>
          <a:prstGeom prst="rect">
            <a:avLst/>
          </a:prstGeom>
          <a:solidFill>
            <a:schemeClr val="accent4">
              <a:lumMod val="20000"/>
              <a:lumOff val="80000"/>
            </a:schemeClr>
          </a:solidFill>
        </p:spPr>
        <p:txBody>
          <a:bodyPr wrap="square" rtlCol="0">
            <a:spAutoFit/>
          </a:bodyPr>
          <a:lstStyle/>
          <a:p>
            <a:r>
              <a:rPr lang="ko-KR" altLang="en-US" sz="3200" dirty="0">
                <a:latin typeface="+mn-ea"/>
              </a:rPr>
              <a:t>읽기 활동 전 새 단어 확인</a:t>
            </a:r>
            <a:endParaRPr lang="en-US" sz="3200" dirty="0">
              <a:latin typeface="+mn-ea"/>
            </a:endParaRPr>
          </a:p>
        </p:txBody>
      </p:sp>
      <p:sp>
        <p:nvSpPr>
          <p:cNvPr id="29" name="Title 1">
            <a:extLst>
              <a:ext uri="{FF2B5EF4-FFF2-40B4-BE49-F238E27FC236}">
                <a16:creationId xmlns:a16="http://schemas.microsoft.com/office/drawing/2014/main" id="{10D40649-C20A-4A52-B9A1-22454AE588E4}"/>
              </a:ext>
            </a:extLst>
          </p:cNvPr>
          <p:cNvSpPr txBox="1">
            <a:spLocks/>
          </p:cNvSpPr>
          <p:nvPr/>
        </p:nvSpPr>
        <p:spPr>
          <a:xfrm>
            <a:off x="9534645" y="14185"/>
            <a:ext cx="2657354" cy="675057"/>
          </a:xfrm>
          <a:prstGeom prst="rect">
            <a:avLst/>
          </a:prstGeom>
        </p:spPr>
        <p:txBody>
          <a:bodyPr>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ko-KR" altLang="en-US" sz="3600" kern="0" dirty="0"/>
              <a:t>교과서 </a:t>
            </a:r>
            <a:r>
              <a:rPr lang="en-US" altLang="ko-KR" sz="3600" kern="0" dirty="0"/>
              <a:t>39</a:t>
            </a:r>
            <a:r>
              <a:rPr lang="ko-KR" altLang="en-US" sz="3600" kern="0" dirty="0"/>
              <a:t>쪽</a:t>
            </a:r>
            <a:endParaRPr lang="en-US" sz="3600" kern="0" dirty="0"/>
          </a:p>
        </p:txBody>
      </p:sp>
      <p:graphicFrame>
        <p:nvGraphicFramePr>
          <p:cNvPr id="2" name="Table 3">
            <a:extLst>
              <a:ext uri="{FF2B5EF4-FFF2-40B4-BE49-F238E27FC236}">
                <a16:creationId xmlns:a16="http://schemas.microsoft.com/office/drawing/2014/main" id="{B1D952C0-2836-43EE-BBF4-28F32E8ED32E}"/>
              </a:ext>
            </a:extLst>
          </p:cNvPr>
          <p:cNvGraphicFramePr>
            <a:graphicFrameLocks noGrp="1"/>
          </p:cNvGraphicFramePr>
          <p:nvPr>
            <p:extLst>
              <p:ext uri="{D42A27DB-BD31-4B8C-83A1-F6EECF244321}">
                <p14:modId xmlns:p14="http://schemas.microsoft.com/office/powerpoint/2010/main" val="566378427"/>
              </p:ext>
            </p:extLst>
          </p:nvPr>
        </p:nvGraphicFramePr>
        <p:xfrm>
          <a:off x="-1" y="712100"/>
          <a:ext cx="12192000" cy="5380560"/>
        </p:xfrm>
        <a:graphic>
          <a:graphicData uri="http://schemas.openxmlformats.org/drawingml/2006/table">
            <a:tbl>
              <a:tblPr firstRow="1" bandRow="1">
                <a:tableStyleId>{5940675A-B579-460E-94D1-54222C63F5DA}</a:tableStyleId>
              </a:tblPr>
              <a:tblGrid>
                <a:gridCol w="3048000">
                  <a:extLst>
                    <a:ext uri="{9D8B030D-6E8A-4147-A177-3AD203B41FA5}">
                      <a16:colId xmlns:a16="http://schemas.microsoft.com/office/drawing/2014/main" val="1356599031"/>
                    </a:ext>
                  </a:extLst>
                </a:gridCol>
                <a:gridCol w="3048000">
                  <a:extLst>
                    <a:ext uri="{9D8B030D-6E8A-4147-A177-3AD203B41FA5}">
                      <a16:colId xmlns:a16="http://schemas.microsoft.com/office/drawing/2014/main" val="4027265620"/>
                    </a:ext>
                  </a:extLst>
                </a:gridCol>
                <a:gridCol w="3048000">
                  <a:extLst>
                    <a:ext uri="{9D8B030D-6E8A-4147-A177-3AD203B41FA5}">
                      <a16:colId xmlns:a16="http://schemas.microsoft.com/office/drawing/2014/main" val="2585298531"/>
                    </a:ext>
                  </a:extLst>
                </a:gridCol>
                <a:gridCol w="3048000">
                  <a:extLst>
                    <a:ext uri="{9D8B030D-6E8A-4147-A177-3AD203B41FA5}">
                      <a16:colId xmlns:a16="http://schemas.microsoft.com/office/drawing/2014/main" val="2420039621"/>
                    </a:ext>
                  </a:extLst>
                </a:gridCol>
              </a:tblGrid>
              <a:tr h="1793520">
                <a:tc gridSpan="2">
                  <a:txBody>
                    <a:bodyPr/>
                    <a:lstStyle/>
                    <a:p>
                      <a:pPr algn="l"/>
                      <a:r>
                        <a:rPr lang="ko-KR" altLang="en-US" sz="4400" dirty="0"/>
                        <a:t>종교 개혁</a:t>
                      </a:r>
                      <a:endParaRPr lang="en-US" sz="4400" dirty="0"/>
                    </a:p>
                  </a:txBody>
                  <a:tcPr anchor="ctr"/>
                </a:tc>
                <a:tc hMerge="1">
                  <a:txBody>
                    <a:bodyPr/>
                    <a:lstStyle/>
                    <a:p>
                      <a:pPr algn="l"/>
                      <a:endParaRPr lang="en-US" sz="4400" dirty="0"/>
                    </a:p>
                  </a:txBody>
                  <a:tcPr anchor="ctr"/>
                </a:tc>
                <a:tc>
                  <a:txBody>
                    <a:bodyPr/>
                    <a:lstStyle/>
                    <a:p>
                      <a:pPr algn="l"/>
                      <a:r>
                        <a:rPr lang="ko-KR" altLang="en-US" sz="4400" dirty="0"/>
                        <a:t>통일</a:t>
                      </a:r>
                      <a:endParaRPr lang="en-US" sz="4400" dirty="0"/>
                    </a:p>
                  </a:txBody>
                  <a:tcPr anchor="ctr"/>
                </a:tc>
                <a:tc>
                  <a:txBody>
                    <a:bodyPr/>
                    <a:lstStyle/>
                    <a:p>
                      <a:pPr algn="l"/>
                      <a:r>
                        <a:rPr lang="ko-KR" altLang="en-US" sz="4400" dirty="0"/>
                        <a:t>완성</a:t>
                      </a:r>
                      <a:endParaRPr lang="en-US" sz="4400" dirty="0"/>
                    </a:p>
                  </a:txBody>
                  <a:tcPr anchor="ctr"/>
                </a:tc>
                <a:extLst>
                  <a:ext uri="{0D108BD9-81ED-4DB2-BD59-A6C34878D82A}">
                    <a16:rowId xmlns:a16="http://schemas.microsoft.com/office/drawing/2014/main" val="1331892066"/>
                  </a:ext>
                </a:extLst>
              </a:tr>
              <a:tr h="1793520">
                <a:tc>
                  <a:txBody>
                    <a:bodyPr/>
                    <a:lstStyle/>
                    <a:p>
                      <a:pPr algn="l"/>
                      <a:r>
                        <a:rPr lang="ko-KR" altLang="en-US" sz="4400" dirty="0"/>
                        <a:t>선언</a:t>
                      </a:r>
                      <a:endParaRPr lang="en-US" sz="4400" dirty="0"/>
                    </a:p>
                  </a:txBody>
                  <a:tcPr anchor="ctr"/>
                </a:tc>
                <a:tc>
                  <a:txBody>
                    <a:bodyPr/>
                    <a:lstStyle/>
                    <a:p>
                      <a:pPr algn="l"/>
                      <a:r>
                        <a:rPr lang="ko-KR" altLang="en-US" sz="4400" dirty="0"/>
                        <a:t>개최</a:t>
                      </a:r>
                      <a:endParaRPr lang="en-US" sz="4400" dirty="0"/>
                    </a:p>
                  </a:txBody>
                  <a:tcPr anchor="ctr"/>
                </a:tc>
                <a:tc>
                  <a:txBody>
                    <a:bodyPr/>
                    <a:lstStyle/>
                    <a:p>
                      <a:pPr algn="l"/>
                      <a:r>
                        <a:rPr lang="ko-KR" altLang="en-US" sz="4400" dirty="0"/>
                        <a:t>혁명</a:t>
                      </a:r>
                      <a:endParaRPr lang="en-US" sz="4400" dirty="0"/>
                    </a:p>
                  </a:txBody>
                  <a:tcPr anchor="ctr"/>
                </a:tc>
                <a:tc>
                  <a:txBody>
                    <a:bodyPr/>
                    <a:lstStyle/>
                    <a:p>
                      <a:pPr algn="l"/>
                      <a:r>
                        <a:rPr lang="ko-KR" altLang="en-US" sz="4400" dirty="0"/>
                        <a:t>착륙</a:t>
                      </a:r>
                      <a:endParaRPr lang="en-US" sz="4400" dirty="0"/>
                    </a:p>
                  </a:txBody>
                  <a:tcPr anchor="ctr"/>
                </a:tc>
                <a:extLst>
                  <a:ext uri="{0D108BD9-81ED-4DB2-BD59-A6C34878D82A}">
                    <a16:rowId xmlns:a16="http://schemas.microsoft.com/office/drawing/2014/main" val="3651696367"/>
                  </a:ext>
                </a:extLst>
              </a:tr>
              <a:tr h="1793520">
                <a:tc>
                  <a:txBody>
                    <a:bodyPr/>
                    <a:lstStyle/>
                    <a:p>
                      <a:pPr algn="l"/>
                      <a:r>
                        <a:rPr lang="ko-KR" altLang="en-US" sz="4400" dirty="0"/>
                        <a:t>해체</a:t>
                      </a:r>
                      <a:endParaRPr lang="en-US" sz="4400" dirty="0"/>
                    </a:p>
                  </a:txBody>
                  <a:tcPr anchor="ctr"/>
                </a:tc>
                <a:tc>
                  <a:txBody>
                    <a:bodyPr/>
                    <a:lstStyle/>
                    <a:p>
                      <a:pPr algn="l"/>
                      <a:r>
                        <a:rPr lang="ko-KR" altLang="en-US" sz="4400" dirty="0"/>
                        <a:t>채택</a:t>
                      </a:r>
                      <a:endParaRPr lang="en-US" sz="4400" dirty="0"/>
                    </a:p>
                  </a:txBody>
                  <a:tcPr anchor="ctr"/>
                </a:tc>
                <a:tc>
                  <a:txBody>
                    <a:bodyPr/>
                    <a:lstStyle/>
                    <a:p>
                      <a:pPr algn="l"/>
                      <a:r>
                        <a:rPr lang="ko-KR" altLang="en-US" sz="4400" dirty="0"/>
                        <a:t>취임</a:t>
                      </a:r>
                      <a:endParaRPr lang="en-US" sz="4400" dirty="0"/>
                    </a:p>
                  </a:txBody>
                  <a:tcPr anchor="ctr"/>
                </a:tc>
                <a:tc>
                  <a:txBody>
                    <a:bodyPr/>
                    <a:lstStyle/>
                    <a:p>
                      <a:pPr algn="l"/>
                      <a:endParaRPr lang="en-US" sz="4400" dirty="0"/>
                    </a:p>
                  </a:txBody>
                  <a:tcPr anchor="ctr"/>
                </a:tc>
                <a:extLst>
                  <a:ext uri="{0D108BD9-81ED-4DB2-BD59-A6C34878D82A}">
                    <a16:rowId xmlns:a16="http://schemas.microsoft.com/office/drawing/2014/main" val="1784197193"/>
                  </a:ext>
                </a:extLst>
              </a:tr>
            </a:tbl>
          </a:graphicData>
        </a:graphic>
      </p:graphicFrame>
      <p:sp>
        <p:nvSpPr>
          <p:cNvPr id="6" name="Rectangle: Rounded Corners 5">
            <a:extLst>
              <a:ext uri="{FF2B5EF4-FFF2-40B4-BE49-F238E27FC236}">
                <a16:creationId xmlns:a16="http://schemas.microsoft.com/office/drawing/2014/main" id="{AE95A5F3-FBAB-462D-9EBE-14ECDBBC0FB1}"/>
              </a:ext>
            </a:extLst>
          </p:cNvPr>
          <p:cNvSpPr/>
          <p:nvPr/>
        </p:nvSpPr>
        <p:spPr>
          <a:xfrm>
            <a:off x="2560626" y="710062"/>
            <a:ext cx="3535374" cy="1787260"/>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en-US" altLang="ko-KR" sz="2800" dirty="0"/>
              <a:t>16</a:t>
            </a:r>
            <a:r>
              <a:rPr lang="ko-KR" altLang="en-US" sz="2800" dirty="0"/>
              <a:t>세기 로마 가톨릭교회에 반대하여 일어난 변화 운동 </a:t>
            </a:r>
            <a:endParaRPr lang="en-US" sz="2800" dirty="0"/>
          </a:p>
        </p:txBody>
      </p:sp>
      <p:sp>
        <p:nvSpPr>
          <p:cNvPr id="15" name="Rectangle: Rounded Corners 14">
            <a:extLst>
              <a:ext uri="{FF2B5EF4-FFF2-40B4-BE49-F238E27FC236}">
                <a16:creationId xmlns:a16="http://schemas.microsoft.com/office/drawing/2014/main" id="{3BAF6979-F8AF-4F4B-B727-3AD887F9B4F6}"/>
              </a:ext>
            </a:extLst>
          </p:cNvPr>
          <p:cNvSpPr/>
          <p:nvPr/>
        </p:nvSpPr>
        <p:spPr>
          <a:xfrm>
            <a:off x="7328854" y="710062"/>
            <a:ext cx="1815145" cy="1787260"/>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2800" dirty="0"/>
              <a:t>나누어진 것을 합침</a:t>
            </a:r>
            <a:endParaRPr lang="en-US" sz="2800" dirty="0"/>
          </a:p>
        </p:txBody>
      </p:sp>
      <p:sp>
        <p:nvSpPr>
          <p:cNvPr id="16" name="Rectangle: Rounded Corners 15">
            <a:extLst>
              <a:ext uri="{FF2B5EF4-FFF2-40B4-BE49-F238E27FC236}">
                <a16:creationId xmlns:a16="http://schemas.microsoft.com/office/drawing/2014/main" id="{417B230E-EA3B-4AE0-93EA-ED171050AF98}"/>
              </a:ext>
            </a:extLst>
          </p:cNvPr>
          <p:cNvSpPr/>
          <p:nvPr/>
        </p:nvSpPr>
        <p:spPr>
          <a:xfrm>
            <a:off x="10376855" y="689242"/>
            <a:ext cx="1815145" cy="1787260"/>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2800" dirty="0"/>
              <a:t>완전히 다 이룸</a:t>
            </a:r>
            <a:endParaRPr lang="en-US" sz="2800" dirty="0"/>
          </a:p>
        </p:txBody>
      </p:sp>
      <p:sp>
        <p:nvSpPr>
          <p:cNvPr id="18" name="Rectangle: Rounded Corners 17">
            <a:extLst>
              <a:ext uri="{FF2B5EF4-FFF2-40B4-BE49-F238E27FC236}">
                <a16:creationId xmlns:a16="http://schemas.microsoft.com/office/drawing/2014/main" id="{BDDF9005-ED48-4B38-A1CE-83E797F0D22B}"/>
              </a:ext>
            </a:extLst>
          </p:cNvPr>
          <p:cNvSpPr/>
          <p:nvPr/>
        </p:nvSpPr>
        <p:spPr>
          <a:xfrm>
            <a:off x="1253708" y="2497322"/>
            <a:ext cx="1815145" cy="1787260"/>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2800" dirty="0"/>
              <a:t>정식으로 외부에 의견을 알림</a:t>
            </a:r>
            <a:endParaRPr lang="en-US" sz="2800" dirty="0"/>
          </a:p>
        </p:txBody>
      </p:sp>
      <p:sp>
        <p:nvSpPr>
          <p:cNvPr id="19" name="Rectangle: Rounded Corners 18">
            <a:extLst>
              <a:ext uri="{FF2B5EF4-FFF2-40B4-BE49-F238E27FC236}">
                <a16:creationId xmlns:a16="http://schemas.microsoft.com/office/drawing/2014/main" id="{D7881B70-9A08-4C75-AE34-9CDEAA6B27DD}"/>
              </a:ext>
            </a:extLst>
          </p:cNvPr>
          <p:cNvSpPr/>
          <p:nvPr/>
        </p:nvSpPr>
        <p:spPr>
          <a:xfrm>
            <a:off x="4280855" y="2476502"/>
            <a:ext cx="1815145" cy="1787260"/>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2800" dirty="0"/>
              <a:t>모임이나 회의를 엶</a:t>
            </a:r>
            <a:endParaRPr lang="en-US" sz="2800" dirty="0"/>
          </a:p>
        </p:txBody>
      </p:sp>
      <p:sp>
        <p:nvSpPr>
          <p:cNvPr id="20" name="Rectangle: Rounded Corners 19">
            <a:extLst>
              <a:ext uri="{FF2B5EF4-FFF2-40B4-BE49-F238E27FC236}">
                <a16:creationId xmlns:a16="http://schemas.microsoft.com/office/drawing/2014/main" id="{4A3787E5-EE25-4529-AD3C-4365A354FE52}"/>
              </a:ext>
            </a:extLst>
          </p:cNvPr>
          <p:cNvSpPr/>
          <p:nvPr/>
        </p:nvSpPr>
        <p:spPr>
          <a:xfrm>
            <a:off x="7328854" y="2476502"/>
            <a:ext cx="1815145" cy="1787260"/>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2800" dirty="0"/>
              <a:t>새로운 것을 급격하게 세움</a:t>
            </a:r>
            <a:endParaRPr lang="en-US" sz="2800" dirty="0"/>
          </a:p>
        </p:txBody>
      </p:sp>
      <p:sp>
        <p:nvSpPr>
          <p:cNvPr id="21" name="Rectangle: Rounded Corners 20">
            <a:extLst>
              <a:ext uri="{FF2B5EF4-FFF2-40B4-BE49-F238E27FC236}">
                <a16:creationId xmlns:a16="http://schemas.microsoft.com/office/drawing/2014/main" id="{08FD08BF-F592-4F8D-BA32-8487B6AFBCF1}"/>
              </a:ext>
            </a:extLst>
          </p:cNvPr>
          <p:cNvSpPr/>
          <p:nvPr/>
        </p:nvSpPr>
        <p:spPr>
          <a:xfrm>
            <a:off x="10376853" y="2489243"/>
            <a:ext cx="1815145" cy="1787260"/>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2800" dirty="0"/>
              <a:t>공중에서 판판한 곳에 내림</a:t>
            </a:r>
            <a:endParaRPr lang="en-US" sz="2800" dirty="0"/>
          </a:p>
        </p:txBody>
      </p:sp>
      <p:sp>
        <p:nvSpPr>
          <p:cNvPr id="22" name="Rectangle: Rounded Corners 21">
            <a:extLst>
              <a:ext uri="{FF2B5EF4-FFF2-40B4-BE49-F238E27FC236}">
                <a16:creationId xmlns:a16="http://schemas.microsoft.com/office/drawing/2014/main" id="{549C96F1-8BE2-4C85-B004-FE5678CD8D79}"/>
              </a:ext>
            </a:extLst>
          </p:cNvPr>
          <p:cNvSpPr/>
          <p:nvPr/>
        </p:nvSpPr>
        <p:spPr>
          <a:xfrm>
            <a:off x="1253707" y="4297570"/>
            <a:ext cx="1815145" cy="1787260"/>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2800" dirty="0"/>
              <a:t>모여 있던 것이 흩어짐</a:t>
            </a:r>
            <a:endParaRPr lang="en-US" sz="2800" dirty="0"/>
          </a:p>
        </p:txBody>
      </p:sp>
      <p:sp>
        <p:nvSpPr>
          <p:cNvPr id="23" name="Rectangle: Rounded Corners 22">
            <a:extLst>
              <a:ext uri="{FF2B5EF4-FFF2-40B4-BE49-F238E27FC236}">
                <a16:creationId xmlns:a16="http://schemas.microsoft.com/office/drawing/2014/main" id="{A2F1E57A-D709-4E29-AEC3-8E3C9BBAD5D6}"/>
              </a:ext>
            </a:extLst>
          </p:cNvPr>
          <p:cNvSpPr/>
          <p:nvPr/>
        </p:nvSpPr>
        <p:spPr>
          <a:xfrm>
            <a:off x="4291280" y="4284581"/>
            <a:ext cx="1815145" cy="1787260"/>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2800" dirty="0"/>
              <a:t>여러 개 중에서 골라 씀</a:t>
            </a:r>
            <a:endParaRPr lang="en-US" sz="2800" dirty="0"/>
          </a:p>
        </p:txBody>
      </p:sp>
      <p:sp>
        <p:nvSpPr>
          <p:cNvPr id="24" name="Rectangle: Rounded Corners 23">
            <a:extLst>
              <a:ext uri="{FF2B5EF4-FFF2-40B4-BE49-F238E27FC236}">
                <a16:creationId xmlns:a16="http://schemas.microsoft.com/office/drawing/2014/main" id="{D4DD9112-018D-40E7-806B-B12C0720DACD}"/>
              </a:ext>
            </a:extLst>
          </p:cNvPr>
          <p:cNvSpPr/>
          <p:nvPr/>
        </p:nvSpPr>
        <p:spPr>
          <a:xfrm>
            <a:off x="7317629" y="4274933"/>
            <a:ext cx="1815145" cy="1787260"/>
          </a:xfrm>
          <a:prstGeom prst="roundRect">
            <a:avLst/>
          </a:prstGeom>
          <a:ln w="57150"/>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2800" dirty="0"/>
              <a:t>맡은 자리에 처음으로 나아감</a:t>
            </a:r>
            <a:endParaRPr lang="en-US" sz="2800" dirty="0"/>
          </a:p>
        </p:txBody>
      </p:sp>
    </p:spTree>
    <p:extLst>
      <p:ext uri="{BB962C8B-B14F-4D97-AF65-F5344CB8AC3E}">
        <p14:creationId xmlns:p14="http://schemas.microsoft.com/office/powerpoint/2010/main" val="353642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down)">
                                      <p:cBhvr>
                                        <p:cTn id="30" dur="580">
                                          <p:stCondLst>
                                            <p:cond delay="0"/>
                                          </p:stCondLst>
                                        </p:cTn>
                                        <p:tgtEl>
                                          <p:spTgt spid="15"/>
                                        </p:tgtEl>
                                      </p:cBhvr>
                                    </p:animEffect>
                                    <p:anim calcmode="lin" valueType="num">
                                      <p:cBhvr>
                                        <p:cTn id="31"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36" dur="26">
                                          <p:stCondLst>
                                            <p:cond delay="650"/>
                                          </p:stCondLst>
                                        </p:cTn>
                                        <p:tgtEl>
                                          <p:spTgt spid="15"/>
                                        </p:tgtEl>
                                      </p:cBhvr>
                                      <p:to x="100000" y="60000"/>
                                    </p:animScale>
                                    <p:animScale>
                                      <p:cBhvr>
                                        <p:cTn id="37" dur="166" decel="50000">
                                          <p:stCondLst>
                                            <p:cond delay="676"/>
                                          </p:stCondLst>
                                        </p:cTn>
                                        <p:tgtEl>
                                          <p:spTgt spid="15"/>
                                        </p:tgtEl>
                                      </p:cBhvr>
                                      <p:to x="100000" y="100000"/>
                                    </p:animScale>
                                    <p:animScale>
                                      <p:cBhvr>
                                        <p:cTn id="38" dur="26">
                                          <p:stCondLst>
                                            <p:cond delay="1312"/>
                                          </p:stCondLst>
                                        </p:cTn>
                                        <p:tgtEl>
                                          <p:spTgt spid="15"/>
                                        </p:tgtEl>
                                      </p:cBhvr>
                                      <p:to x="100000" y="80000"/>
                                    </p:animScale>
                                    <p:animScale>
                                      <p:cBhvr>
                                        <p:cTn id="39" dur="166" decel="50000">
                                          <p:stCondLst>
                                            <p:cond delay="1338"/>
                                          </p:stCondLst>
                                        </p:cTn>
                                        <p:tgtEl>
                                          <p:spTgt spid="15"/>
                                        </p:tgtEl>
                                      </p:cBhvr>
                                      <p:to x="100000" y="100000"/>
                                    </p:animScale>
                                    <p:animScale>
                                      <p:cBhvr>
                                        <p:cTn id="40" dur="26">
                                          <p:stCondLst>
                                            <p:cond delay="1642"/>
                                          </p:stCondLst>
                                        </p:cTn>
                                        <p:tgtEl>
                                          <p:spTgt spid="15"/>
                                        </p:tgtEl>
                                      </p:cBhvr>
                                      <p:to x="100000" y="90000"/>
                                    </p:animScale>
                                    <p:animScale>
                                      <p:cBhvr>
                                        <p:cTn id="41" dur="166" decel="50000">
                                          <p:stCondLst>
                                            <p:cond delay="1668"/>
                                          </p:stCondLst>
                                        </p:cTn>
                                        <p:tgtEl>
                                          <p:spTgt spid="15"/>
                                        </p:tgtEl>
                                      </p:cBhvr>
                                      <p:to x="100000" y="100000"/>
                                    </p:animScale>
                                    <p:animScale>
                                      <p:cBhvr>
                                        <p:cTn id="42" dur="26">
                                          <p:stCondLst>
                                            <p:cond delay="1808"/>
                                          </p:stCondLst>
                                        </p:cTn>
                                        <p:tgtEl>
                                          <p:spTgt spid="15"/>
                                        </p:tgtEl>
                                      </p:cBhvr>
                                      <p:to x="100000" y="95000"/>
                                    </p:animScale>
                                    <p:animScale>
                                      <p:cBhvr>
                                        <p:cTn id="43" dur="166" decel="50000">
                                          <p:stCondLst>
                                            <p:cond delay="1834"/>
                                          </p:stCondLst>
                                        </p:cTn>
                                        <p:tgtEl>
                                          <p:spTgt spid="15"/>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ipe(down)">
                                      <p:cBhvr>
                                        <p:cTn id="48" dur="580">
                                          <p:stCondLst>
                                            <p:cond delay="0"/>
                                          </p:stCondLst>
                                        </p:cTn>
                                        <p:tgtEl>
                                          <p:spTgt spid="16"/>
                                        </p:tgtEl>
                                      </p:cBhvr>
                                    </p:animEffect>
                                    <p:anim calcmode="lin" valueType="num">
                                      <p:cBhvr>
                                        <p:cTn id="49"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54" dur="26">
                                          <p:stCondLst>
                                            <p:cond delay="650"/>
                                          </p:stCondLst>
                                        </p:cTn>
                                        <p:tgtEl>
                                          <p:spTgt spid="16"/>
                                        </p:tgtEl>
                                      </p:cBhvr>
                                      <p:to x="100000" y="60000"/>
                                    </p:animScale>
                                    <p:animScale>
                                      <p:cBhvr>
                                        <p:cTn id="55" dur="166" decel="50000">
                                          <p:stCondLst>
                                            <p:cond delay="676"/>
                                          </p:stCondLst>
                                        </p:cTn>
                                        <p:tgtEl>
                                          <p:spTgt spid="16"/>
                                        </p:tgtEl>
                                      </p:cBhvr>
                                      <p:to x="100000" y="100000"/>
                                    </p:animScale>
                                    <p:animScale>
                                      <p:cBhvr>
                                        <p:cTn id="56" dur="26">
                                          <p:stCondLst>
                                            <p:cond delay="1312"/>
                                          </p:stCondLst>
                                        </p:cTn>
                                        <p:tgtEl>
                                          <p:spTgt spid="16"/>
                                        </p:tgtEl>
                                      </p:cBhvr>
                                      <p:to x="100000" y="80000"/>
                                    </p:animScale>
                                    <p:animScale>
                                      <p:cBhvr>
                                        <p:cTn id="57" dur="166" decel="50000">
                                          <p:stCondLst>
                                            <p:cond delay="1338"/>
                                          </p:stCondLst>
                                        </p:cTn>
                                        <p:tgtEl>
                                          <p:spTgt spid="16"/>
                                        </p:tgtEl>
                                      </p:cBhvr>
                                      <p:to x="100000" y="100000"/>
                                    </p:animScale>
                                    <p:animScale>
                                      <p:cBhvr>
                                        <p:cTn id="58" dur="26">
                                          <p:stCondLst>
                                            <p:cond delay="1642"/>
                                          </p:stCondLst>
                                        </p:cTn>
                                        <p:tgtEl>
                                          <p:spTgt spid="16"/>
                                        </p:tgtEl>
                                      </p:cBhvr>
                                      <p:to x="100000" y="90000"/>
                                    </p:animScale>
                                    <p:animScale>
                                      <p:cBhvr>
                                        <p:cTn id="59" dur="166" decel="50000">
                                          <p:stCondLst>
                                            <p:cond delay="1668"/>
                                          </p:stCondLst>
                                        </p:cTn>
                                        <p:tgtEl>
                                          <p:spTgt spid="16"/>
                                        </p:tgtEl>
                                      </p:cBhvr>
                                      <p:to x="100000" y="100000"/>
                                    </p:animScale>
                                    <p:animScale>
                                      <p:cBhvr>
                                        <p:cTn id="60" dur="26">
                                          <p:stCondLst>
                                            <p:cond delay="1808"/>
                                          </p:stCondLst>
                                        </p:cTn>
                                        <p:tgtEl>
                                          <p:spTgt spid="16"/>
                                        </p:tgtEl>
                                      </p:cBhvr>
                                      <p:to x="100000" y="95000"/>
                                    </p:animScale>
                                    <p:animScale>
                                      <p:cBhvr>
                                        <p:cTn id="61" dur="166" decel="50000">
                                          <p:stCondLst>
                                            <p:cond delay="1834"/>
                                          </p:stCondLst>
                                        </p:cTn>
                                        <p:tgtEl>
                                          <p:spTgt spid="16"/>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wipe(down)">
                                      <p:cBhvr>
                                        <p:cTn id="66" dur="580">
                                          <p:stCondLst>
                                            <p:cond delay="0"/>
                                          </p:stCondLst>
                                        </p:cTn>
                                        <p:tgtEl>
                                          <p:spTgt spid="18"/>
                                        </p:tgtEl>
                                      </p:cBhvr>
                                    </p:animEffect>
                                    <p:anim calcmode="lin" valueType="num">
                                      <p:cBhvr>
                                        <p:cTn id="67"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72" dur="26">
                                          <p:stCondLst>
                                            <p:cond delay="650"/>
                                          </p:stCondLst>
                                        </p:cTn>
                                        <p:tgtEl>
                                          <p:spTgt spid="18"/>
                                        </p:tgtEl>
                                      </p:cBhvr>
                                      <p:to x="100000" y="60000"/>
                                    </p:animScale>
                                    <p:animScale>
                                      <p:cBhvr>
                                        <p:cTn id="73" dur="166" decel="50000">
                                          <p:stCondLst>
                                            <p:cond delay="676"/>
                                          </p:stCondLst>
                                        </p:cTn>
                                        <p:tgtEl>
                                          <p:spTgt spid="18"/>
                                        </p:tgtEl>
                                      </p:cBhvr>
                                      <p:to x="100000" y="100000"/>
                                    </p:animScale>
                                    <p:animScale>
                                      <p:cBhvr>
                                        <p:cTn id="74" dur="26">
                                          <p:stCondLst>
                                            <p:cond delay="1312"/>
                                          </p:stCondLst>
                                        </p:cTn>
                                        <p:tgtEl>
                                          <p:spTgt spid="18"/>
                                        </p:tgtEl>
                                      </p:cBhvr>
                                      <p:to x="100000" y="80000"/>
                                    </p:animScale>
                                    <p:animScale>
                                      <p:cBhvr>
                                        <p:cTn id="75" dur="166" decel="50000">
                                          <p:stCondLst>
                                            <p:cond delay="1338"/>
                                          </p:stCondLst>
                                        </p:cTn>
                                        <p:tgtEl>
                                          <p:spTgt spid="18"/>
                                        </p:tgtEl>
                                      </p:cBhvr>
                                      <p:to x="100000" y="100000"/>
                                    </p:animScale>
                                    <p:animScale>
                                      <p:cBhvr>
                                        <p:cTn id="76" dur="26">
                                          <p:stCondLst>
                                            <p:cond delay="1642"/>
                                          </p:stCondLst>
                                        </p:cTn>
                                        <p:tgtEl>
                                          <p:spTgt spid="18"/>
                                        </p:tgtEl>
                                      </p:cBhvr>
                                      <p:to x="100000" y="90000"/>
                                    </p:animScale>
                                    <p:animScale>
                                      <p:cBhvr>
                                        <p:cTn id="77" dur="166" decel="50000">
                                          <p:stCondLst>
                                            <p:cond delay="1668"/>
                                          </p:stCondLst>
                                        </p:cTn>
                                        <p:tgtEl>
                                          <p:spTgt spid="18"/>
                                        </p:tgtEl>
                                      </p:cBhvr>
                                      <p:to x="100000" y="100000"/>
                                    </p:animScale>
                                    <p:animScale>
                                      <p:cBhvr>
                                        <p:cTn id="78" dur="26">
                                          <p:stCondLst>
                                            <p:cond delay="1808"/>
                                          </p:stCondLst>
                                        </p:cTn>
                                        <p:tgtEl>
                                          <p:spTgt spid="18"/>
                                        </p:tgtEl>
                                      </p:cBhvr>
                                      <p:to x="100000" y="95000"/>
                                    </p:animScale>
                                    <p:animScale>
                                      <p:cBhvr>
                                        <p:cTn id="79" dur="166" decel="50000">
                                          <p:stCondLst>
                                            <p:cond delay="1834"/>
                                          </p:stCondLst>
                                        </p:cTn>
                                        <p:tgtEl>
                                          <p:spTgt spid="18"/>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grpId="0" nodeType="click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wipe(down)">
                                      <p:cBhvr>
                                        <p:cTn id="84" dur="580">
                                          <p:stCondLst>
                                            <p:cond delay="0"/>
                                          </p:stCondLst>
                                        </p:cTn>
                                        <p:tgtEl>
                                          <p:spTgt spid="19"/>
                                        </p:tgtEl>
                                      </p:cBhvr>
                                    </p:animEffect>
                                    <p:anim calcmode="lin" valueType="num">
                                      <p:cBhvr>
                                        <p:cTn id="85"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90" dur="26">
                                          <p:stCondLst>
                                            <p:cond delay="650"/>
                                          </p:stCondLst>
                                        </p:cTn>
                                        <p:tgtEl>
                                          <p:spTgt spid="19"/>
                                        </p:tgtEl>
                                      </p:cBhvr>
                                      <p:to x="100000" y="60000"/>
                                    </p:animScale>
                                    <p:animScale>
                                      <p:cBhvr>
                                        <p:cTn id="91" dur="166" decel="50000">
                                          <p:stCondLst>
                                            <p:cond delay="676"/>
                                          </p:stCondLst>
                                        </p:cTn>
                                        <p:tgtEl>
                                          <p:spTgt spid="19"/>
                                        </p:tgtEl>
                                      </p:cBhvr>
                                      <p:to x="100000" y="100000"/>
                                    </p:animScale>
                                    <p:animScale>
                                      <p:cBhvr>
                                        <p:cTn id="92" dur="26">
                                          <p:stCondLst>
                                            <p:cond delay="1312"/>
                                          </p:stCondLst>
                                        </p:cTn>
                                        <p:tgtEl>
                                          <p:spTgt spid="19"/>
                                        </p:tgtEl>
                                      </p:cBhvr>
                                      <p:to x="100000" y="80000"/>
                                    </p:animScale>
                                    <p:animScale>
                                      <p:cBhvr>
                                        <p:cTn id="93" dur="166" decel="50000">
                                          <p:stCondLst>
                                            <p:cond delay="1338"/>
                                          </p:stCondLst>
                                        </p:cTn>
                                        <p:tgtEl>
                                          <p:spTgt spid="19"/>
                                        </p:tgtEl>
                                      </p:cBhvr>
                                      <p:to x="100000" y="100000"/>
                                    </p:animScale>
                                    <p:animScale>
                                      <p:cBhvr>
                                        <p:cTn id="94" dur="26">
                                          <p:stCondLst>
                                            <p:cond delay="1642"/>
                                          </p:stCondLst>
                                        </p:cTn>
                                        <p:tgtEl>
                                          <p:spTgt spid="19"/>
                                        </p:tgtEl>
                                      </p:cBhvr>
                                      <p:to x="100000" y="90000"/>
                                    </p:animScale>
                                    <p:animScale>
                                      <p:cBhvr>
                                        <p:cTn id="95" dur="166" decel="50000">
                                          <p:stCondLst>
                                            <p:cond delay="1668"/>
                                          </p:stCondLst>
                                        </p:cTn>
                                        <p:tgtEl>
                                          <p:spTgt spid="19"/>
                                        </p:tgtEl>
                                      </p:cBhvr>
                                      <p:to x="100000" y="100000"/>
                                    </p:animScale>
                                    <p:animScale>
                                      <p:cBhvr>
                                        <p:cTn id="96" dur="26">
                                          <p:stCondLst>
                                            <p:cond delay="1808"/>
                                          </p:stCondLst>
                                        </p:cTn>
                                        <p:tgtEl>
                                          <p:spTgt spid="19"/>
                                        </p:tgtEl>
                                      </p:cBhvr>
                                      <p:to x="100000" y="95000"/>
                                    </p:animScale>
                                    <p:animScale>
                                      <p:cBhvr>
                                        <p:cTn id="97" dur="166" decel="50000">
                                          <p:stCondLst>
                                            <p:cond delay="1834"/>
                                          </p:stCondLst>
                                        </p:cTn>
                                        <p:tgtEl>
                                          <p:spTgt spid="19"/>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6" presetClass="entr" presetSubtype="0" fill="hold" grpId="0" nodeType="clickEffect">
                                  <p:stCondLst>
                                    <p:cond delay="0"/>
                                  </p:stCondLst>
                                  <p:childTnLst>
                                    <p:set>
                                      <p:cBhvr>
                                        <p:cTn id="101" dur="1" fill="hold">
                                          <p:stCondLst>
                                            <p:cond delay="0"/>
                                          </p:stCondLst>
                                        </p:cTn>
                                        <p:tgtEl>
                                          <p:spTgt spid="20"/>
                                        </p:tgtEl>
                                        <p:attrNameLst>
                                          <p:attrName>style.visibility</p:attrName>
                                        </p:attrNameLst>
                                      </p:cBhvr>
                                      <p:to>
                                        <p:strVal val="visible"/>
                                      </p:to>
                                    </p:set>
                                    <p:animEffect transition="in" filter="wipe(down)">
                                      <p:cBhvr>
                                        <p:cTn id="102" dur="580">
                                          <p:stCondLst>
                                            <p:cond delay="0"/>
                                          </p:stCondLst>
                                        </p:cTn>
                                        <p:tgtEl>
                                          <p:spTgt spid="20"/>
                                        </p:tgtEl>
                                      </p:cBhvr>
                                    </p:animEffect>
                                    <p:anim calcmode="lin" valueType="num">
                                      <p:cBhvr>
                                        <p:cTn id="103"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04"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5"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06"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07"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08" dur="26">
                                          <p:stCondLst>
                                            <p:cond delay="650"/>
                                          </p:stCondLst>
                                        </p:cTn>
                                        <p:tgtEl>
                                          <p:spTgt spid="20"/>
                                        </p:tgtEl>
                                      </p:cBhvr>
                                      <p:to x="100000" y="60000"/>
                                    </p:animScale>
                                    <p:animScale>
                                      <p:cBhvr>
                                        <p:cTn id="109" dur="166" decel="50000">
                                          <p:stCondLst>
                                            <p:cond delay="676"/>
                                          </p:stCondLst>
                                        </p:cTn>
                                        <p:tgtEl>
                                          <p:spTgt spid="20"/>
                                        </p:tgtEl>
                                      </p:cBhvr>
                                      <p:to x="100000" y="100000"/>
                                    </p:animScale>
                                    <p:animScale>
                                      <p:cBhvr>
                                        <p:cTn id="110" dur="26">
                                          <p:stCondLst>
                                            <p:cond delay="1312"/>
                                          </p:stCondLst>
                                        </p:cTn>
                                        <p:tgtEl>
                                          <p:spTgt spid="20"/>
                                        </p:tgtEl>
                                      </p:cBhvr>
                                      <p:to x="100000" y="80000"/>
                                    </p:animScale>
                                    <p:animScale>
                                      <p:cBhvr>
                                        <p:cTn id="111" dur="166" decel="50000">
                                          <p:stCondLst>
                                            <p:cond delay="1338"/>
                                          </p:stCondLst>
                                        </p:cTn>
                                        <p:tgtEl>
                                          <p:spTgt spid="20"/>
                                        </p:tgtEl>
                                      </p:cBhvr>
                                      <p:to x="100000" y="100000"/>
                                    </p:animScale>
                                    <p:animScale>
                                      <p:cBhvr>
                                        <p:cTn id="112" dur="26">
                                          <p:stCondLst>
                                            <p:cond delay="1642"/>
                                          </p:stCondLst>
                                        </p:cTn>
                                        <p:tgtEl>
                                          <p:spTgt spid="20"/>
                                        </p:tgtEl>
                                      </p:cBhvr>
                                      <p:to x="100000" y="90000"/>
                                    </p:animScale>
                                    <p:animScale>
                                      <p:cBhvr>
                                        <p:cTn id="113" dur="166" decel="50000">
                                          <p:stCondLst>
                                            <p:cond delay="1668"/>
                                          </p:stCondLst>
                                        </p:cTn>
                                        <p:tgtEl>
                                          <p:spTgt spid="20"/>
                                        </p:tgtEl>
                                      </p:cBhvr>
                                      <p:to x="100000" y="100000"/>
                                    </p:animScale>
                                    <p:animScale>
                                      <p:cBhvr>
                                        <p:cTn id="114" dur="26">
                                          <p:stCondLst>
                                            <p:cond delay="1808"/>
                                          </p:stCondLst>
                                        </p:cTn>
                                        <p:tgtEl>
                                          <p:spTgt spid="20"/>
                                        </p:tgtEl>
                                      </p:cBhvr>
                                      <p:to x="100000" y="95000"/>
                                    </p:animScale>
                                    <p:animScale>
                                      <p:cBhvr>
                                        <p:cTn id="115" dur="166" decel="50000">
                                          <p:stCondLst>
                                            <p:cond delay="1834"/>
                                          </p:stCondLst>
                                        </p:cTn>
                                        <p:tgtEl>
                                          <p:spTgt spid="20"/>
                                        </p:tgtEl>
                                      </p:cBhvr>
                                      <p:to x="100000" y="100000"/>
                                    </p:animScale>
                                  </p:childTnLst>
                                </p:cTn>
                              </p:par>
                            </p:childTnLst>
                          </p:cTn>
                        </p:par>
                      </p:childTnLst>
                    </p:cTn>
                  </p:par>
                  <p:par>
                    <p:cTn id="116" fill="hold">
                      <p:stCondLst>
                        <p:cond delay="indefinite"/>
                      </p:stCondLst>
                      <p:childTnLst>
                        <p:par>
                          <p:cTn id="117" fill="hold">
                            <p:stCondLst>
                              <p:cond delay="0"/>
                            </p:stCondLst>
                            <p:childTnLst>
                              <p:par>
                                <p:cTn id="118" presetID="26" presetClass="entr" presetSubtype="0" fill="hold" grpId="0" nodeType="clickEffect">
                                  <p:stCondLst>
                                    <p:cond delay="0"/>
                                  </p:stCondLst>
                                  <p:childTnLst>
                                    <p:set>
                                      <p:cBhvr>
                                        <p:cTn id="119" dur="1" fill="hold">
                                          <p:stCondLst>
                                            <p:cond delay="0"/>
                                          </p:stCondLst>
                                        </p:cTn>
                                        <p:tgtEl>
                                          <p:spTgt spid="21"/>
                                        </p:tgtEl>
                                        <p:attrNameLst>
                                          <p:attrName>style.visibility</p:attrName>
                                        </p:attrNameLst>
                                      </p:cBhvr>
                                      <p:to>
                                        <p:strVal val="visible"/>
                                      </p:to>
                                    </p:set>
                                    <p:animEffect transition="in" filter="wipe(down)">
                                      <p:cBhvr>
                                        <p:cTn id="120" dur="580">
                                          <p:stCondLst>
                                            <p:cond delay="0"/>
                                          </p:stCondLst>
                                        </p:cTn>
                                        <p:tgtEl>
                                          <p:spTgt spid="21"/>
                                        </p:tgtEl>
                                      </p:cBhvr>
                                    </p:animEffect>
                                    <p:anim calcmode="lin" valueType="num">
                                      <p:cBhvr>
                                        <p:cTn id="121"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22"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23"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24"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25"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26" dur="26">
                                          <p:stCondLst>
                                            <p:cond delay="650"/>
                                          </p:stCondLst>
                                        </p:cTn>
                                        <p:tgtEl>
                                          <p:spTgt spid="21"/>
                                        </p:tgtEl>
                                      </p:cBhvr>
                                      <p:to x="100000" y="60000"/>
                                    </p:animScale>
                                    <p:animScale>
                                      <p:cBhvr>
                                        <p:cTn id="127" dur="166" decel="50000">
                                          <p:stCondLst>
                                            <p:cond delay="676"/>
                                          </p:stCondLst>
                                        </p:cTn>
                                        <p:tgtEl>
                                          <p:spTgt spid="21"/>
                                        </p:tgtEl>
                                      </p:cBhvr>
                                      <p:to x="100000" y="100000"/>
                                    </p:animScale>
                                    <p:animScale>
                                      <p:cBhvr>
                                        <p:cTn id="128" dur="26">
                                          <p:stCondLst>
                                            <p:cond delay="1312"/>
                                          </p:stCondLst>
                                        </p:cTn>
                                        <p:tgtEl>
                                          <p:spTgt spid="21"/>
                                        </p:tgtEl>
                                      </p:cBhvr>
                                      <p:to x="100000" y="80000"/>
                                    </p:animScale>
                                    <p:animScale>
                                      <p:cBhvr>
                                        <p:cTn id="129" dur="166" decel="50000">
                                          <p:stCondLst>
                                            <p:cond delay="1338"/>
                                          </p:stCondLst>
                                        </p:cTn>
                                        <p:tgtEl>
                                          <p:spTgt spid="21"/>
                                        </p:tgtEl>
                                      </p:cBhvr>
                                      <p:to x="100000" y="100000"/>
                                    </p:animScale>
                                    <p:animScale>
                                      <p:cBhvr>
                                        <p:cTn id="130" dur="26">
                                          <p:stCondLst>
                                            <p:cond delay="1642"/>
                                          </p:stCondLst>
                                        </p:cTn>
                                        <p:tgtEl>
                                          <p:spTgt spid="21"/>
                                        </p:tgtEl>
                                      </p:cBhvr>
                                      <p:to x="100000" y="90000"/>
                                    </p:animScale>
                                    <p:animScale>
                                      <p:cBhvr>
                                        <p:cTn id="131" dur="166" decel="50000">
                                          <p:stCondLst>
                                            <p:cond delay="1668"/>
                                          </p:stCondLst>
                                        </p:cTn>
                                        <p:tgtEl>
                                          <p:spTgt spid="21"/>
                                        </p:tgtEl>
                                      </p:cBhvr>
                                      <p:to x="100000" y="100000"/>
                                    </p:animScale>
                                    <p:animScale>
                                      <p:cBhvr>
                                        <p:cTn id="132" dur="26">
                                          <p:stCondLst>
                                            <p:cond delay="1808"/>
                                          </p:stCondLst>
                                        </p:cTn>
                                        <p:tgtEl>
                                          <p:spTgt spid="21"/>
                                        </p:tgtEl>
                                      </p:cBhvr>
                                      <p:to x="100000" y="95000"/>
                                    </p:animScale>
                                    <p:animScale>
                                      <p:cBhvr>
                                        <p:cTn id="133" dur="166" decel="50000">
                                          <p:stCondLst>
                                            <p:cond delay="1834"/>
                                          </p:stCondLst>
                                        </p:cTn>
                                        <p:tgtEl>
                                          <p:spTgt spid="21"/>
                                        </p:tgtEl>
                                      </p:cBhvr>
                                      <p:to x="100000" y="100000"/>
                                    </p:animScale>
                                  </p:childTnLst>
                                </p:cTn>
                              </p:par>
                            </p:childTnLst>
                          </p:cTn>
                        </p:par>
                      </p:childTnLst>
                    </p:cTn>
                  </p:par>
                  <p:par>
                    <p:cTn id="134" fill="hold">
                      <p:stCondLst>
                        <p:cond delay="indefinite"/>
                      </p:stCondLst>
                      <p:childTnLst>
                        <p:par>
                          <p:cTn id="135" fill="hold">
                            <p:stCondLst>
                              <p:cond delay="0"/>
                            </p:stCondLst>
                            <p:childTnLst>
                              <p:par>
                                <p:cTn id="136" presetID="26" presetClass="entr" presetSubtype="0" fill="hold" grpId="0" nodeType="clickEffect">
                                  <p:stCondLst>
                                    <p:cond delay="0"/>
                                  </p:stCondLst>
                                  <p:childTnLst>
                                    <p:set>
                                      <p:cBhvr>
                                        <p:cTn id="137" dur="1" fill="hold">
                                          <p:stCondLst>
                                            <p:cond delay="0"/>
                                          </p:stCondLst>
                                        </p:cTn>
                                        <p:tgtEl>
                                          <p:spTgt spid="22"/>
                                        </p:tgtEl>
                                        <p:attrNameLst>
                                          <p:attrName>style.visibility</p:attrName>
                                        </p:attrNameLst>
                                      </p:cBhvr>
                                      <p:to>
                                        <p:strVal val="visible"/>
                                      </p:to>
                                    </p:set>
                                    <p:animEffect transition="in" filter="wipe(down)">
                                      <p:cBhvr>
                                        <p:cTn id="138" dur="580">
                                          <p:stCondLst>
                                            <p:cond delay="0"/>
                                          </p:stCondLst>
                                        </p:cTn>
                                        <p:tgtEl>
                                          <p:spTgt spid="22"/>
                                        </p:tgtEl>
                                      </p:cBhvr>
                                    </p:animEffect>
                                    <p:anim calcmode="lin" valueType="num">
                                      <p:cBhvr>
                                        <p:cTn id="139"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40"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41"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42"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43"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44" dur="26">
                                          <p:stCondLst>
                                            <p:cond delay="650"/>
                                          </p:stCondLst>
                                        </p:cTn>
                                        <p:tgtEl>
                                          <p:spTgt spid="22"/>
                                        </p:tgtEl>
                                      </p:cBhvr>
                                      <p:to x="100000" y="60000"/>
                                    </p:animScale>
                                    <p:animScale>
                                      <p:cBhvr>
                                        <p:cTn id="145" dur="166" decel="50000">
                                          <p:stCondLst>
                                            <p:cond delay="676"/>
                                          </p:stCondLst>
                                        </p:cTn>
                                        <p:tgtEl>
                                          <p:spTgt spid="22"/>
                                        </p:tgtEl>
                                      </p:cBhvr>
                                      <p:to x="100000" y="100000"/>
                                    </p:animScale>
                                    <p:animScale>
                                      <p:cBhvr>
                                        <p:cTn id="146" dur="26">
                                          <p:stCondLst>
                                            <p:cond delay="1312"/>
                                          </p:stCondLst>
                                        </p:cTn>
                                        <p:tgtEl>
                                          <p:spTgt spid="22"/>
                                        </p:tgtEl>
                                      </p:cBhvr>
                                      <p:to x="100000" y="80000"/>
                                    </p:animScale>
                                    <p:animScale>
                                      <p:cBhvr>
                                        <p:cTn id="147" dur="166" decel="50000">
                                          <p:stCondLst>
                                            <p:cond delay="1338"/>
                                          </p:stCondLst>
                                        </p:cTn>
                                        <p:tgtEl>
                                          <p:spTgt spid="22"/>
                                        </p:tgtEl>
                                      </p:cBhvr>
                                      <p:to x="100000" y="100000"/>
                                    </p:animScale>
                                    <p:animScale>
                                      <p:cBhvr>
                                        <p:cTn id="148" dur="26">
                                          <p:stCondLst>
                                            <p:cond delay="1642"/>
                                          </p:stCondLst>
                                        </p:cTn>
                                        <p:tgtEl>
                                          <p:spTgt spid="22"/>
                                        </p:tgtEl>
                                      </p:cBhvr>
                                      <p:to x="100000" y="90000"/>
                                    </p:animScale>
                                    <p:animScale>
                                      <p:cBhvr>
                                        <p:cTn id="149" dur="166" decel="50000">
                                          <p:stCondLst>
                                            <p:cond delay="1668"/>
                                          </p:stCondLst>
                                        </p:cTn>
                                        <p:tgtEl>
                                          <p:spTgt spid="22"/>
                                        </p:tgtEl>
                                      </p:cBhvr>
                                      <p:to x="100000" y="100000"/>
                                    </p:animScale>
                                    <p:animScale>
                                      <p:cBhvr>
                                        <p:cTn id="150" dur="26">
                                          <p:stCondLst>
                                            <p:cond delay="1808"/>
                                          </p:stCondLst>
                                        </p:cTn>
                                        <p:tgtEl>
                                          <p:spTgt spid="22"/>
                                        </p:tgtEl>
                                      </p:cBhvr>
                                      <p:to x="100000" y="95000"/>
                                    </p:animScale>
                                    <p:animScale>
                                      <p:cBhvr>
                                        <p:cTn id="151" dur="166" decel="50000">
                                          <p:stCondLst>
                                            <p:cond delay="1834"/>
                                          </p:stCondLst>
                                        </p:cTn>
                                        <p:tgtEl>
                                          <p:spTgt spid="22"/>
                                        </p:tgtEl>
                                      </p:cBhvr>
                                      <p:to x="100000" y="100000"/>
                                    </p:animScale>
                                  </p:childTnLst>
                                </p:cTn>
                              </p:par>
                            </p:childTnLst>
                          </p:cTn>
                        </p:par>
                      </p:childTnLst>
                    </p:cTn>
                  </p:par>
                  <p:par>
                    <p:cTn id="152" fill="hold">
                      <p:stCondLst>
                        <p:cond delay="indefinite"/>
                      </p:stCondLst>
                      <p:childTnLst>
                        <p:par>
                          <p:cTn id="153" fill="hold">
                            <p:stCondLst>
                              <p:cond delay="0"/>
                            </p:stCondLst>
                            <p:childTnLst>
                              <p:par>
                                <p:cTn id="154" presetID="26" presetClass="entr" presetSubtype="0" fill="hold" grpId="0" nodeType="clickEffect">
                                  <p:stCondLst>
                                    <p:cond delay="0"/>
                                  </p:stCondLst>
                                  <p:childTnLst>
                                    <p:set>
                                      <p:cBhvr>
                                        <p:cTn id="155" dur="1" fill="hold">
                                          <p:stCondLst>
                                            <p:cond delay="0"/>
                                          </p:stCondLst>
                                        </p:cTn>
                                        <p:tgtEl>
                                          <p:spTgt spid="23"/>
                                        </p:tgtEl>
                                        <p:attrNameLst>
                                          <p:attrName>style.visibility</p:attrName>
                                        </p:attrNameLst>
                                      </p:cBhvr>
                                      <p:to>
                                        <p:strVal val="visible"/>
                                      </p:to>
                                    </p:set>
                                    <p:animEffect transition="in" filter="wipe(down)">
                                      <p:cBhvr>
                                        <p:cTn id="156" dur="580">
                                          <p:stCondLst>
                                            <p:cond delay="0"/>
                                          </p:stCondLst>
                                        </p:cTn>
                                        <p:tgtEl>
                                          <p:spTgt spid="23"/>
                                        </p:tgtEl>
                                      </p:cBhvr>
                                    </p:animEffect>
                                    <p:anim calcmode="lin" valueType="num">
                                      <p:cBhvr>
                                        <p:cTn id="157"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58"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59"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60"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61"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62" dur="26">
                                          <p:stCondLst>
                                            <p:cond delay="650"/>
                                          </p:stCondLst>
                                        </p:cTn>
                                        <p:tgtEl>
                                          <p:spTgt spid="23"/>
                                        </p:tgtEl>
                                      </p:cBhvr>
                                      <p:to x="100000" y="60000"/>
                                    </p:animScale>
                                    <p:animScale>
                                      <p:cBhvr>
                                        <p:cTn id="163" dur="166" decel="50000">
                                          <p:stCondLst>
                                            <p:cond delay="676"/>
                                          </p:stCondLst>
                                        </p:cTn>
                                        <p:tgtEl>
                                          <p:spTgt spid="23"/>
                                        </p:tgtEl>
                                      </p:cBhvr>
                                      <p:to x="100000" y="100000"/>
                                    </p:animScale>
                                    <p:animScale>
                                      <p:cBhvr>
                                        <p:cTn id="164" dur="26">
                                          <p:stCondLst>
                                            <p:cond delay="1312"/>
                                          </p:stCondLst>
                                        </p:cTn>
                                        <p:tgtEl>
                                          <p:spTgt spid="23"/>
                                        </p:tgtEl>
                                      </p:cBhvr>
                                      <p:to x="100000" y="80000"/>
                                    </p:animScale>
                                    <p:animScale>
                                      <p:cBhvr>
                                        <p:cTn id="165" dur="166" decel="50000">
                                          <p:stCondLst>
                                            <p:cond delay="1338"/>
                                          </p:stCondLst>
                                        </p:cTn>
                                        <p:tgtEl>
                                          <p:spTgt spid="23"/>
                                        </p:tgtEl>
                                      </p:cBhvr>
                                      <p:to x="100000" y="100000"/>
                                    </p:animScale>
                                    <p:animScale>
                                      <p:cBhvr>
                                        <p:cTn id="166" dur="26">
                                          <p:stCondLst>
                                            <p:cond delay="1642"/>
                                          </p:stCondLst>
                                        </p:cTn>
                                        <p:tgtEl>
                                          <p:spTgt spid="23"/>
                                        </p:tgtEl>
                                      </p:cBhvr>
                                      <p:to x="100000" y="90000"/>
                                    </p:animScale>
                                    <p:animScale>
                                      <p:cBhvr>
                                        <p:cTn id="167" dur="166" decel="50000">
                                          <p:stCondLst>
                                            <p:cond delay="1668"/>
                                          </p:stCondLst>
                                        </p:cTn>
                                        <p:tgtEl>
                                          <p:spTgt spid="23"/>
                                        </p:tgtEl>
                                      </p:cBhvr>
                                      <p:to x="100000" y="100000"/>
                                    </p:animScale>
                                    <p:animScale>
                                      <p:cBhvr>
                                        <p:cTn id="168" dur="26">
                                          <p:stCondLst>
                                            <p:cond delay="1808"/>
                                          </p:stCondLst>
                                        </p:cTn>
                                        <p:tgtEl>
                                          <p:spTgt spid="23"/>
                                        </p:tgtEl>
                                      </p:cBhvr>
                                      <p:to x="100000" y="95000"/>
                                    </p:animScale>
                                    <p:animScale>
                                      <p:cBhvr>
                                        <p:cTn id="169" dur="166" decel="50000">
                                          <p:stCondLst>
                                            <p:cond delay="1834"/>
                                          </p:stCondLst>
                                        </p:cTn>
                                        <p:tgtEl>
                                          <p:spTgt spid="23"/>
                                        </p:tgtEl>
                                      </p:cBhvr>
                                      <p:to x="100000" y="100000"/>
                                    </p:animScale>
                                  </p:childTnLst>
                                </p:cTn>
                              </p:par>
                            </p:childTnLst>
                          </p:cTn>
                        </p:par>
                      </p:childTnLst>
                    </p:cTn>
                  </p:par>
                  <p:par>
                    <p:cTn id="170" fill="hold">
                      <p:stCondLst>
                        <p:cond delay="indefinite"/>
                      </p:stCondLst>
                      <p:childTnLst>
                        <p:par>
                          <p:cTn id="171" fill="hold">
                            <p:stCondLst>
                              <p:cond delay="0"/>
                            </p:stCondLst>
                            <p:childTnLst>
                              <p:par>
                                <p:cTn id="172" presetID="26" presetClass="entr" presetSubtype="0" fill="hold" grpId="0" nodeType="clickEffect">
                                  <p:stCondLst>
                                    <p:cond delay="0"/>
                                  </p:stCondLst>
                                  <p:childTnLst>
                                    <p:set>
                                      <p:cBhvr>
                                        <p:cTn id="173" dur="1" fill="hold">
                                          <p:stCondLst>
                                            <p:cond delay="0"/>
                                          </p:stCondLst>
                                        </p:cTn>
                                        <p:tgtEl>
                                          <p:spTgt spid="24"/>
                                        </p:tgtEl>
                                        <p:attrNameLst>
                                          <p:attrName>style.visibility</p:attrName>
                                        </p:attrNameLst>
                                      </p:cBhvr>
                                      <p:to>
                                        <p:strVal val="visible"/>
                                      </p:to>
                                    </p:set>
                                    <p:animEffect transition="in" filter="wipe(down)">
                                      <p:cBhvr>
                                        <p:cTn id="174" dur="580">
                                          <p:stCondLst>
                                            <p:cond delay="0"/>
                                          </p:stCondLst>
                                        </p:cTn>
                                        <p:tgtEl>
                                          <p:spTgt spid="24"/>
                                        </p:tgtEl>
                                      </p:cBhvr>
                                    </p:animEffect>
                                    <p:anim calcmode="lin" valueType="num">
                                      <p:cBhvr>
                                        <p:cTn id="175"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76"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77"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78"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79"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80" dur="26">
                                          <p:stCondLst>
                                            <p:cond delay="650"/>
                                          </p:stCondLst>
                                        </p:cTn>
                                        <p:tgtEl>
                                          <p:spTgt spid="24"/>
                                        </p:tgtEl>
                                      </p:cBhvr>
                                      <p:to x="100000" y="60000"/>
                                    </p:animScale>
                                    <p:animScale>
                                      <p:cBhvr>
                                        <p:cTn id="181" dur="166" decel="50000">
                                          <p:stCondLst>
                                            <p:cond delay="676"/>
                                          </p:stCondLst>
                                        </p:cTn>
                                        <p:tgtEl>
                                          <p:spTgt spid="24"/>
                                        </p:tgtEl>
                                      </p:cBhvr>
                                      <p:to x="100000" y="100000"/>
                                    </p:animScale>
                                    <p:animScale>
                                      <p:cBhvr>
                                        <p:cTn id="182" dur="26">
                                          <p:stCondLst>
                                            <p:cond delay="1312"/>
                                          </p:stCondLst>
                                        </p:cTn>
                                        <p:tgtEl>
                                          <p:spTgt spid="24"/>
                                        </p:tgtEl>
                                      </p:cBhvr>
                                      <p:to x="100000" y="80000"/>
                                    </p:animScale>
                                    <p:animScale>
                                      <p:cBhvr>
                                        <p:cTn id="183" dur="166" decel="50000">
                                          <p:stCondLst>
                                            <p:cond delay="1338"/>
                                          </p:stCondLst>
                                        </p:cTn>
                                        <p:tgtEl>
                                          <p:spTgt spid="24"/>
                                        </p:tgtEl>
                                      </p:cBhvr>
                                      <p:to x="100000" y="100000"/>
                                    </p:animScale>
                                    <p:animScale>
                                      <p:cBhvr>
                                        <p:cTn id="184" dur="26">
                                          <p:stCondLst>
                                            <p:cond delay="1642"/>
                                          </p:stCondLst>
                                        </p:cTn>
                                        <p:tgtEl>
                                          <p:spTgt spid="24"/>
                                        </p:tgtEl>
                                      </p:cBhvr>
                                      <p:to x="100000" y="90000"/>
                                    </p:animScale>
                                    <p:animScale>
                                      <p:cBhvr>
                                        <p:cTn id="185" dur="166" decel="50000">
                                          <p:stCondLst>
                                            <p:cond delay="1668"/>
                                          </p:stCondLst>
                                        </p:cTn>
                                        <p:tgtEl>
                                          <p:spTgt spid="24"/>
                                        </p:tgtEl>
                                      </p:cBhvr>
                                      <p:to x="100000" y="100000"/>
                                    </p:animScale>
                                    <p:animScale>
                                      <p:cBhvr>
                                        <p:cTn id="186" dur="26">
                                          <p:stCondLst>
                                            <p:cond delay="1808"/>
                                          </p:stCondLst>
                                        </p:cTn>
                                        <p:tgtEl>
                                          <p:spTgt spid="24"/>
                                        </p:tgtEl>
                                      </p:cBhvr>
                                      <p:to x="100000" y="95000"/>
                                    </p:animScale>
                                    <p:animScale>
                                      <p:cBhvr>
                                        <p:cTn id="187" dur="166" decel="50000">
                                          <p:stCondLst>
                                            <p:cond delay="1834"/>
                                          </p:stCondLst>
                                        </p:cTn>
                                        <p:tgtEl>
                                          <p:spTgt spid="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6" grpId="0" animBg="1"/>
      <p:bldP spid="15" grpId="0" animBg="1"/>
      <p:bldP spid="16" grpId="0" animBg="1"/>
      <p:bldP spid="18" grpId="0" animBg="1"/>
      <p:bldP spid="19" grpId="0" animBg="1"/>
      <p:bldP spid="20" grpId="0" animBg="1"/>
      <p:bldP spid="21" grpId="0" animBg="1"/>
      <p:bldP spid="22" grpId="0" animBg="1"/>
      <p:bldP spid="23" grpId="0" animBg="1"/>
      <p:bldP spid="2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6" name="Group 15">
            <a:extLst>
              <a:ext uri="{FF2B5EF4-FFF2-40B4-BE49-F238E27FC236}">
                <a16:creationId xmlns:a16="http://schemas.microsoft.com/office/drawing/2014/main" id="{A4842185-9F82-453B-992A-F07F76056C75}"/>
              </a:ext>
            </a:extLst>
          </p:cNvPr>
          <p:cNvGrpSpPr/>
          <p:nvPr/>
        </p:nvGrpSpPr>
        <p:grpSpPr>
          <a:xfrm>
            <a:off x="-1" y="-80847"/>
            <a:ext cx="12192001" cy="862716"/>
            <a:chOff x="-1" y="-30047"/>
            <a:chExt cx="12192001" cy="862716"/>
          </a:xfrm>
        </p:grpSpPr>
        <p:pic>
          <p:nvPicPr>
            <p:cNvPr id="2" name="Picture 1">
              <a:extLst>
                <a:ext uri="{FF2B5EF4-FFF2-40B4-BE49-F238E27FC236}">
                  <a16:creationId xmlns:a16="http://schemas.microsoft.com/office/drawing/2014/main" id="{F161DDBC-BAB4-4953-9D5A-340374628E9C}"/>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8120" t="29068" r="9259" b="60539"/>
            <a:stretch/>
          </p:blipFill>
          <p:spPr>
            <a:xfrm>
              <a:off x="-1" y="-30047"/>
              <a:ext cx="12192001" cy="862716"/>
            </a:xfrm>
            <a:prstGeom prst="rect">
              <a:avLst/>
            </a:prstGeom>
          </p:spPr>
        </p:pic>
        <p:sp>
          <p:nvSpPr>
            <p:cNvPr id="13" name="Title 1">
              <a:extLst>
                <a:ext uri="{FF2B5EF4-FFF2-40B4-BE49-F238E27FC236}">
                  <a16:creationId xmlns:a16="http://schemas.microsoft.com/office/drawing/2014/main" id="{3B9D4717-CC1A-4E27-B12E-69BAA54C982C}"/>
                </a:ext>
              </a:extLst>
            </p:cNvPr>
            <p:cNvSpPr txBox="1">
              <a:spLocks/>
            </p:cNvSpPr>
            <p:nvPr/>
          </p:nvSpPr>
          <p:spPr>
            <a:xfrm>
              <a:off x="9197613" y="120349"/>
              <a:ext cx="2657354" cy="675057"/>
            </a:xfrm>
            <a:prstGeom prst="rect">
              <a:avLst/>
            </a:prstGeom>
          </p:spPr>
          <p:txBody>
            <a:bodyPr>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ko-KR" altLang="en-US" sz="3600" kern="0" dirty="0"/>
                <a:t>교과서 </a:t>
              </a:r>
              <a:r>
                <a:rPr lang="en-US" altLang="ko-KR" sz="3600" kern="0" dirty="0"/>
                <a:t>38</a:t>
              </a:r>
              <a:r>
                <a:rPr lang="ko-KR" altLang="en-US" sz="3600" kern="0" dirty="0"/>
                <a:t>쪽</a:t>
              </a:r>
              <a:endParaRPr lang="en-US" sz="3600" kern="0" dirty="0"/>
            </a:p>
          </p:txBody>
        </p:sp>
      </p:grpSp>
      <p:sp>
        <p:nvSpPr>
          <p:cNvPr id="8" name="Rectangle 7">
            <a:extLst>
              <a:ext uri="{FF2B5EF4-FFF2-40B4-BE49-F238E27FC236}">
                <a16:creationId xmlns:a16="http://schemas.microsoft.com/office/drawing/2014/main" id="{ED044C0F-5BAB-40F9-86C0-4FD4735301E0}"/>
              </a:ext>
            </a:extLst>
          </p:cNvPr>
          <p:cNvSpPr/>
          <p:nvPr/>
        </p:nvSpPr>
        <p:spPr>
          <a:xfrm>
            <a:off x="97971" y="866305"/>
            <a:ext cx="3768352" cy="1569660"/>
          </a:xfrm>
          <a:prstGeom prst="rect">
            <a:avLst/>
          </a:prstGeom>
        </p:spPr>
        <p:txBody>
          <a:bodyPr wrap="square">
            <a:spAutoFit/>
          </a:bodyPr>
          <a:lstStyle/>
          <a:p>
            <a:pPr marL="514350" indent="-514350">
              <a:buAutoNum type="arabicPeriod"/>
            </a:pPr>
            <a:r>
              <a:rPr lang="ko-KR" altLang="en-US" sz="3200" b="1" dirty="0"/>
              <a:t>읽기 전 활동</a:t>
            </a:r>
            <a:r>
              <a:rPr lang="en-US" altLang="ko-KR" sz="3200" b="1" dirty="0"/>
              <a:t>: </a:t>
            </a:r>
            <a:r>
              <a:rPr lang="ko-KR" altLang="en-US" sz="3200" dirty="0"/>
              <a:t>역사적 사건에 대해 이야기하기</a:t>
            </a:r>
            <a:endParaRPr lang="en-US" sz="3200" dirty="0"/>
          </a:p>
        </p:txBody>
      </p:sp>
      <p:sp>
        <p:nvSpPr>
          <p:cNvPr id="11" name="TextBox 10">
            <a:extLst>
              <a:ext uri="{FF2B5EF4-FFF2-40B4-BE49-F238E27FC236}">
                <a16:creationId xmlns:a16="http://schemas.microsoft.com/office/drawing/2014/main" id="{7E61F669-A5D4-4EFF-A4E1-0F0CD7569CFF}"/>
              </a:ext>
            </a:extLst>
          </p:cNvPr>
          <p:cNvSpPr txBox="1"/>
          <p:nvPr/>
        </p:nvSpPr>
        <p:spPr>
          <a:xfrm>
            <a:off x="6761053" y="5600646"/>
            <a:ext cx="2560842" cy="246221"/>
          </a:xfrm>
          <a:prstGeom prst="rect">
            <a:avLst/>
          </a:prstGeom>
          <a:noFill/>
        </p:spPr>
        <p:txBody>
          <a:bodyPr wrap="square" rtlCol="0">
            <a:spAutoFit/>
          </a:bodyPr>
          <a:lstStyle/>
          <a:p>
            <a:pPr algn="ctr"/>
            <a:r>
              <a:rPr lang="en-US" sz="1000" dirty="0"/>
              <a:t>©</a:t>
            </a:r>
            <a:r>
              <a:rPr lang="en-US" altLang="ko-KR" sz="1000" dirty="0"/>
              <a:t>bbc.co.uk</a:t>
            </a:r>
            <a:endParaRPr lang="en-US" sz="1000" dirty="0"/>
          </a:p>
        </p:txBody>
      </p:sp>
      <p:sp>
        <p:nvSpPr>
          <p:cNvPr id="4" name="Rectangle 3">
            <a:extLst>
              <a:ext uri="{FF2B5EF4-FFF2-40B4-BE49-F238E27FC236}">
                <a16:creationId xmlns:a16="http://schemas.microsoft.com/office/drawing/2014/main" id="{54AD6110-98CE-41C6-87E2-917FFEDBBE63}"/>
              </a:ext>
            </a:extLst>
          </p:cNvPr>
          <p:cNvSpPr/>
          <p:nvPr/>
        </p:nvSpPr>
        <p:spPr>
          <a:xfrm>
            <a:off x="159312" y="2717396"/>
            <a:ext cx="3707011" cy="1938992"/>
          </a:xfrm>
          <a:prstGeom prst="rect">
            <a:avLst/>
          </a:prstGeom>
        </p:spPr>
        <p:txBody>
          <a:bodyPr wrap="square">
            <a:spAutoFit/>
          </a:bodyPr>
          <a:lstStyle/>
          <a:p>
            <a:pPr algn="r"/>
            <a:r>
              <a:rPr lang="ko-KR" altLang="en-US" sz="3000" b="1" dirty="0">
                <a:solidFill>
                  <a:srgbClr val="0070C0"/>
                </a:solidFill>
              </a:rPr>
              <a:t>미국에서 역사적으로 중요한 사건들을 꼽아 보세요</a:t>
            </a:r>
            <a:r>
              <a:rPr lang="en-US" altLang="ko-KR" sz="3000" b="1" dirty="0">
                <a:solidFill>
                  <a:srgbClr val="0070C0"/>
                </a:solidFill>
              </a:rPr>
              <a:t>.</a:t>
            </a:r>
            <a:endParaRPr lang="en-US" sz="3000" b="1" dirty="0">
              <a:solidFill>
                <a:srgbClr val="0070C0"/>
              </a:solidFill>
            </a:endParaRPr>
          </a:p>
        </p:txBody>
      </p:sp>
      <p:pic>
        <p:nvPicPr>
          <p:cNvPr id="6146" name="Picture 2" descr="BBC Radio 4 - Letter from America by Alistair Cooke">
            <a:extLst>
              <a:ext uri="{FF2B5EF4-FFF2-40B4-BE49-F238E27FC236}">
                <a16:creationId xmlns:a16="http://schemas.microsoft.com/office/drawing/2014/main" id="{134AE4D8-3C42-4F61-9557-C54DD9E449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66323" y="1091031"/>
            <a:ext cx="8059499" cy="4533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520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6955A0-1A57-4167-9A4D-8F7E4709D34E}"/>
              </a:ext>
            </a:extLst>
          </p:cNvPr>
          <p:cNvPicPr>
            <a:picLocks noChangeAspect="1"/>
          </p:cNvPicPr>
          <p:nvPr/>
        </p:nvPicPr>
        <p:blipFill rotWithShape="1">
          <a:blip r:embed="rId2"/>
          <a:srcRect l="18947" t="17544" r="21921" b="8706"/>
          <a:stretch/>
        </p:blipFill>
        <p:spPr>
          <a:xfrm>
            <a:off x="121029" y="304908"/>
            <a:ext cx="8255388" cy="5791787"/>
          </a:xfrm>
          <a:prstGeom prst="rect">
            <a:avLst/>
          </a:prstGeom>
        </p:spPr>
      </p:pic>
      <p:sp>
        <p:nvSpPr>
          <p:cNvPr id="2" name="Google Shape;182;p29">
            <a:extLst>
              <a:ext uri="{FF2B5EF4-FFF2-40B4-BE49-F238E27FC236}">
                <a16:creationId xmlns:a16="http://schemas.microsoft.com/office/drawing/2014/main" id="{6A17E9EE-A6DD-4734-BFF0-6EA2DA59608B}"/>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Rectangle: Rounded Corners 15">
            <a:extLst>
              <a:ext uri="{FF2B5EF4-FFF2-40B4-BE49-F238E27FC236}">
                <a16:creationId xmlns:a16="http://schemas.microsoft.com/office/drawing/2014/main" id="{9E80998F-C489-49BB-9A1B-F2DD53E82049}"/>
              </a:ext>
            </a:extLst>
          </p:cNvPr>
          <p:cNvSpPr/>
          <p:nvPr/>
        </p:nvSpPr>
        <p:spPr>
          <a:xfrm>
            <a:off x="8065028" y="5786666"/>
            <a:ext cx="4005943" cy="792553"/>
          </a:xfrm>
          <a:prstGeom prst="round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ko-KR" altLang="en-US" sz="2800" dirty="0"/>
              <a:t>교과서 </a:t>
            </a:r>
            <a:r>
              <a:rPr lang="en-US" altLang="ko-KR" sz="2800" dirty="0"/>
              <a:t>38</a:t>
            </a:r>
            <a:r>
              <a:rPr lang="ko-KR" altLang="en-US" sz="2800" dirty="0"/>
              <a:t>쪽 연습문제</a:t>
            </a:r>
            <a:endParaRPr lang="en-US" sz="2800" dirty="0"/>
          </a:p>
        </p:txBody>
      </p:sp>
      <p:sp>
        <p:nvSpPr>
          <p:cNvPr id="11" name="Rectangle 10">
            <a:extLst>
              <a:ext uri="{FF2B5EF4-FFF2-40B4-BE49-F238E27FC236}">
                <a16:creationId xmlns:a16="http://schemas.microsoft.com/office/drawing/2014/main" id="{A8676AD2-4793-4AA5-970C-70856C1C7901}"/>
              </a:ext>
            </a:extLst>
          </p:cNvPr>
          <p:cNvSpPr/>
          <p:nvPr/>
        </p:nvSpPr>
        <p:spPr>
          <a:xfrm>
            <a:off x="8512289" y="1942274"/>
            <a:ext cx="3679711" cy="1015663"/>
          </a:xfrm>
          <a:prstGeom prst="rect">
            <a:avLst/>
          </a:prstGeom>
        </p:spPr>
        <p:txBody>
          <a:bodyPr wrap="square">
            <a:spAutoFit/>
          </a:bodyPr>
          <a:lstStyle/>
          <a:p>
            <a:r>
              <a:rPr lang="ko-KR" altLang="en-US" sz="3000" b="1" dirty="0">
                <a:solidFill>
                  <a:srgbClr val="0070C0"/>
                </a:solidFill>
              </a:rPr>
              <a:t>이 표를 뭐라고 불러요</a:t>
            </a:r>
            <a:r>
              <a:rPr lang="en-US" altLang="ko-KR" sz="3000" b="1" dirty="0">
                <a:solidFill>
                  <a:srgbClr val="0070C0"/>
                </a:solidFill>
              </a:rPr>
              <a:t>?</a:t>
            </a:r>
            <a:endParaRPr lang="en-US" sz="3000" b="1" dirty="0">
              <a:solidFill>
                <a:srgbClr val="0070C0"/>
              </a:solidFill>
            </a:endParaRPr>
          </a:p>
        </p:txBody>
      </p:sp>
      <p:sp>
        <p:nvSpPr>
          <p:cNvPr id="13" name="Rectangle 12">
            <a:extLst>
              <a:ext uri="{FF2B5EF4-FFF2-40B4-BE49-F238E27FC236}">
                <a16:creationId xmlns:a16="http://schemas.microsoft.com/office/drawing/2014/main" id="{E2571B3B-BB87-4F9D-B9A4-88C118A630EB}"/>
              </a:ext>
            </a:extLst>
          </p:cNvPr>
          <p:cNvSpPr/>
          <p:nvPr/>
        </p:nvSpPr>
        <p:spPr>
          <a:xfrm>
            <a:off x="8512289" y="3046945"/>
            <a:ext cx="3679711" cy="1015663"/>
          </a:xfrm>
          <a:prstGeom prst="rect">
            <a:avLst/>
          </a:prstGeom>
        </p:spPr>
        <p:txBody>
          <a:bodyPr wrap="square">
            <a:spAutoFit/>
          </a:bodyPr>
          <a:lstStyle/>
          <a:p>
            <a:r>
              <a:rPr lang="ko-KR" altLang="en-US" sz="3000" b="1" dirty="0">
                <a:solidFill>
                  <a:srgbClr val="C00000"/>
                </a:solidFill>
              </a:rPr>
              <a:t>이 표에는 무슨 내용이 있어요</a:t>
            </a:r>
            <a:r>
              <a:rPr lang="en-US" altLang="ko-KR" sz="3000" b="1" dirty="0">
                <a:solidFill>
                  <a:srgbClr val="C00000"/>
                </a:solidFill>
              </a:rPr>
              <a:t>?</a:t>
            </a:r>
            <a:endParaRPr lang="en-US" sz="3000" b="1" dirty="0">
              <a:solidFill>
                <a:srgbClr val="C00000"/>
              </a:solidFill>
            </a:endParaRPr>
          </a:p>
        </p:txBody>
      </p:sp>
      <p:sp>
        <p:nvSpPr>
          <p:cNvPr id="6" name="Rectangle 5">
            <a:extLst>
              <a:ext uri="{FF2B5EF4-FFF2-40B4-BE49-F238E27FC236}">
                <a16:creationId xmlns:a16="http://schemas.microsoft.com/office/drawing/2014/main" id="{4CE91FCD-57AE-4B89-8B14-C8D2F03F1A2C}"/>
              </a:ext>
            </a:extLst>
          </p:cNvPr>
          <p:cNvSpPr/>
          <p:nvPr/>
        </p:nvSpPr>
        <p:spPr>
          <a:xfrm>
            <a:off x="8376417" y="355708"/>
            <a:ext cx="3763884" cy="1077218"/>
          </a:xfrm>
          <a:prstGeom prst="rect">
            <a:avLst/>
          </a:prstGeom>
        </p:spPr>
        <p:txBody>
          <a:bodyPr wrap="square">
            <a:spAutoFit/>
          </a:bodyPr>
          <a:lstStyle/>
          <a:p>
            <a:r>
              <a:rPr lang="en-US" altLang="ko-KR" sz="3200" b="1" dirty="0"/>
              <a:t>2. </a:t>
            </a:r>
            <a:r>
              <a:rPr lang="ko-KR" altLang="en-US" sz="3200" b="1" dirty="0"/>
              <a:t>읽기</a:t>
            </a:r>
            <a:r>
              <a:rPr lang="en-US" altLang="ko-KR" sz="3200" b="1" dirty="0"/>
              <a:t>: </a:t>
            </a:r>
            <a:r>
              <a:rPr lang="ko-KR" altLang="en-US" sz="3200" dirty="0"/>
              <a:t>표 보고 내용 이해하기</a:t>
            </a:r>
            <a:r>
              <a:rPr lang="en-US" altLang="ko-KR" sz="3200" b="1" dirty="0"/>
              <a:t> </a:t>
            </a:r>
            <a:endParaRPr lang="en-US" sz="3200" dirty="0"/>
          </a:p>
        </p:txBody>
      </p:sp>
    </p:spTree>
    <p:extLst>
      <p:ext uri="{BB962C8B-B14F-4D97-AF65-F5344CB8AC3E}">
        <p14:creationId xmlns:p14="http://schemas.microsoft.com/office/powerpoint/2010/main" val="147430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heckerboard(across)">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1"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Rectangle: Rounded Corners 2">
            <a:extLst>
              <a:ext uri="{FF2B5EF4-FFF2-40B4-BE49-F238E27FC236}">
                <a16:creationId xmlns:a16="http://schemas.microsoft.com/office/drawing/2014/main" id="{0A395F8E-4CDF-42FE-B8CB-A615C13C9C9C}"/>
              </a:ext>
            </a:extLst>
          </p:cNvPr>
          <p:cNvSpPr/>
          <p:nvPr/>
        </p:nvSpPr>
        <p:spPr>
          <a:xfrm>
            <a:off x="603158" y="174351"/>
            <a:ext cx="3664042" cy="664412"/>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r>
              <a:rPr lang="en-US" altLang="ko-KR" sz="3200" dirty="0">
                <a:latin typeface="+mn-ea"/>
              </a:rPr>
              <a:t>39</a:t>
            </a:r>
            <a:r>
              <a:rPr lang="ko-KR" altLang="en-US" sz="3200" dirty="0">
                <a:latin typeface="+mn-ea"/>
              </a:rPr>
              <a:t>쪽</a:t>
            </a:r>
            <a:r>
              <a:rPr lang="en-US" altLang="ko-KR" sz="3200" dirty="0">
                <a:latin typeface="+mn-ea"/>
              </a:rPr>
              <a:t> </a:t>
            </a:r>
            <a:r>
              <a:rPr lang="ko-KR" altLang="en-US" sz="3200" dirty="0">
                <a:latin typeface="+mn-ea"/>
              </a:rPr>
              <a:t>쓰기 활동 </a:t>
            </a:r>
            <a:endParaRPr lang="en-US" sz="3200" dirty="0">
              <a:latin typeface="+mn-ea"/>
            </a:endParaRPr>
          </a:p>
        </p:txBody>
      </p:sp>
      <p:sp>
        <p:nvSpPr>
          <p:cNvPr id="12" name="Oval 11">
            <a:extLst>
              <a:ext uri="{FF2B5EF4-FFF2-40B4-BE49-F238E27FC236}">
                <a16:creationId xmlns:a16="http://schemas.microsoft.com/office/drawing/2014/main" id="{A8455376-687A-4563-9BAE-0D333A97575C}"/>
              </a:ext>
            </a:extLst>
          </p:cNvPr>
          <p:cNvSpPr/>
          <p:nvPr/>
        </p:nvSpPr>
        <p:spPr>
          <a:xfrm>
            <a:off x="8230459" y="5293224"/>
            <a:ext cx="3567771" cy="1178636"/>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o-KR" altLang="en-US" sz="3200" b="1" dirty="0"/>
              <a:t>발표하고 피드백 받기</a:t>
            </a:r>
            <a:endParaRPr lang="en-US" sz="3200" b="1" dirty="0"/>
          </a:p>
        </p:txBody>
      </p:sp>
      <p:sp>
        <p:nvSpPr>
          <p:cNvPr id="17" name="TextBox 16">
            <a:extLst>
              <a:ext uri="{FF2B5EF4-FFF2-40B4-BE49-F238E27FC236}">
                <a16:creationId xmlns:a16="http://schemas.microsoft.com/office/drawing/2014/main" id="{304350F0-2862-41A2-BA68-D7506BA7A4F5}"/>
              </a:ext>
            </a:extLst>
          </p:cNvPr>
          <p:cNvSpPr txBox="1"/>
          <p:nvPr/>
        </p:nvSpPr>
        <p:spPr>
          <a:xfrm>
            <a:off x="4356882" y="246054"/>
            <a:ext cx="7835118" cy="523220"/>
          </a:xfrm>
          <a:prstGeom prst="rect">
            <a:avLst/>
          </a:prstGeom>
          <a:solidFill>
            <a:schemeClr val="accent4">
              <a:lumMod val="20000"/>
              <a:lumOff val="80000"/>
            </a:schemeClr>
          </a:solidFill>
        </p:spPr>
        <p:txBody>
          <a:bodyPr wrap="square" rtlCol="0">
            <a:spAutoFit/>
          </a:bodyPr>
          <a:lstStyle/>
          <a:p>
            <a:r>
              <a:rPr lang="ko-KR" altLang="en-US" sz="2800" dirty="0">
                <a:latin typeface="+mn-ea"/>
              </a:rPr>
              <a:t>역사적 사건으로 연대표 만들기</a:t>
            </a:r>
            <a:endParaRPr lang="en-US" sz="2800" dirty="0">
              <a:latin typeface="+mn-ea"/>
            </a:endParaRPr>
          </a:p>
        </p:txBody>
      </p:sp>
      <p:sp>
        <p:nvSpPr>
          <p:cNvPr id="15" name="TextBox 14">
            <a:extLst>
              <a:ext uri="{FF2B5EF4-FFF2-40B4-BE49-F238E27FC236}">
                <a16:creationId xmlns:a16="http://schemas.microsoft.com/office/drawing/2014/main" id="{BBA06BB9-EF95-445A-92BA-98F6418B160D}"/>
              </a:ext>
            </a:extLst>
          </p:cNvPr>
          <p:cNvSpPr txBox="1"/>
          <p:nvPr/>
        </p:nvSpPr>
        <p:spPr>
          <a:xfrm>
            <a:off x="7921026" y="3900351"/>
            <a:ext cx="4186635" cy="594650"/>
          </a:xfrm>
          <a:prstGeom prst="rect">
            <a:avLst/>
          </a:prstGeom>
          <a:noFill/>
        </p:spPr>
        <p:txBody>
          <a:bodyPr wrap="square" rtlCol="0">
            <a:spAutoFit/>
          </a:bodyPr>
          <a:lstStyle/>
          <a:p>
            <a:pPr>
              <a:lnSpc>
                <a:spcPct val="120000"/>
              </a:lnSpc>
            </a:pPr>
            <a:r>
              <a:rPr lang="ko-KR" altLang="en-US" sz="3000" b="1" dirty="0">
                <a:solidFill>
                  <a:srgbClr val="002060"/>
                </a:solidFill>
                <a:latin typeface="+mn-ea"/>
              </a:rPr>
              <a:t>교과서에 직접 쓰세요</a:t>
            </a:r>
            <a:r>
              <a:rPr lang="en-US" altLang="ko-KR" sz="3000" b="1" dirty="0">
                <a:solidFill>
                  <a:srgbClr val="002060"/>
                </a:solidFill>
                <a:latin typeface="+mn-ea"/>
              </a:rPr>
              <a:t>.</a:t>
            </a:r>
            <a:endParaRPr lang="en-US" sz="3000" b="1" dirty="0">
              <a:solidFill>
                <a:srgbClr val="002060"/>
              </a:solidFill>
              <a:latin typeface="+mn-ea"/>
            </a:endParaRPr>
          </a:p>
        </p:txBody>
      </p:sp>
      <p:pic>
        <p:nvPicPr>
          <p:cNvPr id="13" name="Picture 2" descr="Free Writing Book Cliparts, Download Free Clip Art, Free Clip Art ...">
            <a:extLst>
              <a:ext uri="{FF2B5EF4-FFF2-40B4-BE49-F238E27FC236}">
                <a16:creationId xmlns:a16="http://schemas.microsoft.com/office/drawing/2014/main" id="{4E550549-69CC-4E55-8ACC-80193A937E6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292" b="96996" l="5556" r="95833">
                        <a14:foregroundMark x1="12037" y1="15880" x2="17130" y2="15451"/>
                        <a14:foregroundMark x1="5556" y1="19742" x2="5556" y2="24893"/>
                        <a14:foregroundMark x1="9722" y1="93562" x2="10648" y2="95279"/>
                        <a14:foregroundMark x1="91204" y1="64378" x2="92593" y2="69528"/>
                        <a14:foregroundMark x1="89352" y1="6867" x2="89352" y2="11588"/>
                        <a14:foregroundMark x1="81944" y1="4721" x2="84259" y2="4292"/>
                        <a14:foregroundMark x1="94444" y1="7725" x2="95833" y2="11588"/>
                        <a14:foregroundMark x1="97222" y1="12017" x2="96296" y2="15451"/>
                        <a14:foregroundMark x1="87037" y1="95279" x2="87037" y2="95279"/>
                        <a14:foregroundMark x1="83796" y1="96137" x2="83796" y2="96137"/>
                        <a14:foregroundMark x1="79630" y1="94421" x2="79630" y2="94421"/>
                        <a14:foregroundMark x1="73611" y1="96137" x2="73611" y2="96137"/>
                        <a14:foregroundMark x1="75000" y1="95708" x2="75000" y2="95708"/>
                        <a14:foregroundMark x1="74074" y1="95708" x2="78704" y2="94850"/>
                        <a14:foregroundMark x1="79630" y1="93562" x2="80093" y2="93562"/>
                        <a14:foregroundMark x1="78704" y1="96996" x2="77778" y2="96996"/>
                        <a14:foregroundMark x1="90741" y1="93991" x2="90741" y2="93991"/>
                        <a14:foregroundMark x1="83796" y1="93562" x2="83796" y2="93562"/>
                        <a14:foregroundMark x1="80556" y1="94850" x2="80556" y2="94850"/>
                        <a14:foregroundMark x1="77778" y1="94421" x2="77778" y2="94421"/>
                        <a14:foregroundMark x1="78241" y1="93562" x2="77778" y2="93991"/>
                        <a14:foregroundMark x1="76852" y1="94421" x2="76852" y2="94421"/>
                      </a14:backgroundRemoval>
                    </a14:imgEffect>
                  </a14:imgLayer>
                </a14:imgProps>
              </a:ext>
              <a:ext uri="{28A0092B-C50C-407E-A947-70E740481C1C}">
                <a14:useLocalDpi xmlns:a14="http://schemas.microsoft.com/office/drawing/2010/main" val="0"/>
              </a:ext>
            </a:extLst>
          </a:blip>
          <a:srcRect/>
          <a:stretch>
            <a:fillRect/>
          </a:stretch>
        </p:blipFill>
        <p:spPr bwMode="auto">
          <a:xfrm>
            <a:off x="10467061" y="719487"/>
            <a:ext cx="1331169" cy="143593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B531F90E-6052-4192-BCC6-B6463930C728}"/>
              </a:ext>
            </a:extLst>
          </p:cNvPr>
          <p:cNvSpPr/>
          <p:nvPr/>
        </p:nvSpPr>
        <p:spPr>
          <a:xfrm>
            <a:off x="603158" y="3066873"/>
            <a:ext cx="7158851" cy="228954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lnSpc>
                <a:spcPct val="120000"/>
              </a:lnSpc>
            </a:pPr>
            <a:r>
              <a:rPr lang="ko-KR" altLang="en-US" sz="3000" b="1" dirty="0">
                <a:solidFill>
                  <a:schemeClr val="tx1"/>
                </a:solidFill>
              </a:rPr>
              <a:t>메모할 것</a:t>
            </a:r>
            <a:endParaRPr lang="en-US" altLang="ko-KR" sz="3000" b="1" dirty="0">
              <a:solidFill>
                <a:schemeClr val="tx1"/>
              </a:solidFill>
            </a:endParaRPr>
          </a:p>
          <a:p>
            <a:pPr marL="285750" indent="-285750">
              <a:lnSpc>
                <a:spcPct val="120000"/>
              </a:lnSpc>
              <a:buFont typeface="Wingdings" panose="05000000000000000000" pitchFamily="2" charset="2"/>
              <a:buChar char="q"/>
            </a:pPr>
            <a:r>
              <a:rPr lang="ko-KR" altLang="en-US" sz="3000" dirty="0"/>
              <a:t> 정치적으로 중요한 사건과 연도</a:t>
            </a:r>
            <a:endParaRPr lang="en-US" altLang="ko-KR" sz="3000" dirty="0"/>
          </a:p>
          <a:p>
            <a:pPr marL="285750" indent="-285750">
              <a:lnSpc>
                <a:spcPct val="120000"/>
              </a:lnSpc>
              <a:buFont typeface="Wingdings" panose="05000000000000000000" pitchFamily="2" charset="2"/>
              <a:buChar char="q"/>
            </a:pPr>
            <a:r>
              <a:rPr lang="ko-KR" altLang="en-US" sz="3000" dirty="0"/>
              <a:t> 사회</a:t>
            </a:r>
            <a:r>
              <a:rPr lang="en-US" altLang="ko-KR" sz="3000" dirty="0"/>
              <a:t>·</a:t>
            </a:r>
            <a:r>
              <a:rPr lang="ko-KR" altLang="en-US" sz="3000" dirty="0"/>
              <a:t>문화적으로 중요한 사건과 연도</a:t>
            </a:r>
            <a:endParaRPr lang="en-US" sz="3000" dirty="0"/>
          </a:p>
        </p:txBody>
      </p:sp>
      <p:sp>
        <p:nvSpPr>
          <p:cNvPr id="10" name="Rectangle 9">
            <a:extLst>
              <a:ext uri="{FF2B5EF4-FFF2-40B4-BE49-F238E27FC236}">
                <a16:creationId xmlns:a16="http://schemas.microsoft.com/office/drawing/2014/main" id="{036143F4-BA27-4B2A-A9F7-C81BBB4AB598}"/>
              </a:ext>
            </a:extLst>
          </p:cNvPr>
          <p:cNvSpPr/>
          <p:nvPr/>
        </p:nvSpPr>
        <p:spPr>
          <a:xfrm>
            <a:off x="592997" y="1019913"/>
            <a:ext cx="9703942" cy="1077218"/>
          </a:xfrm>
          <a:prstGeom prst="rect">
            <a:avLst/>
          </a:prstGeom>
        </p:spPr>
        <p:txBody>
          <a:bodyPr wrap="square">
            <a:spAutoFit/>
          </a:bodyPr>
          <a:lstStyle/>
          <a:p>
            <a:r>
              <a:rPr lang="en-US" altLang="ko-KR" sz="3200" b="1" dirty="0"/>
              <a:t>3. </a:t>
            </a:r>
            <a:r>
              <a:rPr lang="ko-KR" altLang="en-US" sz="3200" b="1" dirty="0"/>
              <a:t>토론</a:t>
            </a:r>
            <a:r>
              <a:rPr lang="en-US" altLang="ko-KR" sz="3200" b="1" dirty="0"/>
              <a:t>: ‘</a:t>
            </a:r>
            <a:r>
              <a:rPr lang="ko-KR" altLang="en-US" sz="3200" dirty="0"/>
              <a:t>한국 전쟁이 일어나지 않았다면 어땠을까</a:t>
            </a:r>
            <a:r>
              <a:rPr lang="en-US" altLang="ko-KR" sz="3200" dirty="0"/>
              <a:t>?’</a:t>
            </a:r>
            <a:r>
              <a:rPr lang="ko-KR" altLang="en-US" sz="3200" dirty="0"/>
              <a:t>를 상상하며 친구들과 이야기하기</a:t>
            </a:r>
            <a:endParaRPr lang="en-US" sz="3200" dirty="0"/>
          </a:p>
        </p:txBody>
      </p:sp>
      <p:sp>
        <p:nvSpPr>
          <p:cNvPr id="14" name="Rectangle 13">
            <a:extLst>
              <a:ext uri="{FF2B5EF4-FFF2-40B4-BE49-F238E27FC236}">
                <a16:creationId xmlns:a16="http://schemas.microsoft.com/office/drawing/2014/main" id="{54DB115D-2BAB-41F1-90E8-4233C2F0F788}"/>
              </a:ext>
            </a:extLst>
          </p:cNvPr>
          <p:cNvSpPr/>
          <p:nvPr/>
        </p:nvSpPr>
        <p:spPr>
          <a:xfrm>
            <a:off x="588046" y="2310579"/>
            <a:ext cx="11603953" cy="584775"/>
          </a:xfrm>
          <a:prstGeom prst="rect">
            <a:avLst/>
          </a:prstGeom>
        </p:spPr>
        <p:txBody>
          <a:bodyPr wrap="square">
            <a:spAutoFit/>
          </a:bodyPr>
          <a:lstStyle/>
          <a:p>
            <a:r>
              <a:rPr lang="en-US" altLang="ko-KR" sz="3200" b="1" dirty="0"/>
              <a:t>4. </a:t>
            </a:r>
            <a:r>
              <a:rPr lang="ko-KR" altLang="en-US" sz="3200" b="1" dirty="0"/>
              <a:t>쓰기</a:t>
            </a:r>
            <a:r>
              <a:rPr lang="en-US" altLang="ko-KR" sz="3200" b="1" dirty="0"/>
              <a:t>: </a:t>
            </a:r>
            <a:r>
              <a:rPr lang="ko-KR" altLang="en-US" sz="3200" dirty="0"/>
              <a:t>최근 </a:t>
            </a:r>
            <a:r>
              <a:rPr lang="en-US" altLang="ko-KR" sz="3200" dirty="0"/>
              <a:t>100</a:t>
            </a:r>
            <a:r>
              <a:rPr lang="ko-KR" altLang="en-US" sz="3200" dirty="0"/>
              <a:t>년의 역사적 사건 </a:t>
            </a:r>
            <a:r>
              <a:rPr lang="en-US" altLang="ko-KR" sz="3200" dirty="0"/>
              <a:t>10</a:t>
            </a:r>
            <a:r>
              <a:rPr lang="ko-KR" altLang="en-US" sz="3200" dirty="0"/>
              <a:t>개로 연대표 만들기</a:t>
            </a:r>
            <a:endParaRPr lang="en-US" sz="3200" dirty="0"/>
          </a:p>
        </p:txBody>
      </p:sp>
    </p:spTree>
    <p:extLst>
      <p:ext uri="{BB962C8B-B14F-4D97-AF65-F5344CB8AC3E}">
        <p14:creationId xmlns:p14="http://schemas.microsoft.com/office/powerpoint/2010/main" val="2655645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heckerboard(across)">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heckerboard(across)">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ircle(in)">
                                      <p:cBhvr>
                                        <p:cTn id="22" dur="2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linds(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ircle(in)">
                                      <p:cBhvr>
                                        <p:cTn id="3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P spid="15" grpId="0"/>
      <p:bldP spid="2" grpId="0" animBg="1"/>
      <p:bldP spid="10" grpId="0"/>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 name="TextBox 7">
            <a:extLst>
              <a:ext uri="{FF2B5EF4-FFF2-40B4-BE49-F238E27FC236}">
                <a16:creationId xmlns:a16="http://schemas.microsoft.com/office/drawing/2014/main" id="{FE3A1ECF-1DDA-4D22-AB75-C2CB1E9D88B4}"/>
              </a:ext>
            </a:extLst>
          </p:cNvPr>
          <p:cNvSpPr txBox="1"/>
          <p:nvPr/>
        </p:nvSpPr>
        <p:spPr>
          <a:xfrm>
            <a:off x="2401958" y="213392"/>
            <a:ext cx="4505618" cy="923330"/>
          </a:xfrm>
          <a:prstGeom prst="rect">
            <a:avLst/>
          </a:prstGeom>
          <a:noFill/>
        </p:spPr>
        <p:txBody>
          <a:bodyPr wrap="square" rtlCol="0">
            <a:spAutoFit/>
          </a:bodyPr>
          <a:lstStyle/>
          <a:p>
            <a:pPr algn="ctr"/>
            <a:r>
              <a:rPr lang="ko-KR" altLang="en-US" sz="5400" b="1" dirty="0">
                <a:solidFill>
                  <a:srgbClr val="002060"/>
                </a:solidFill>
                <a:effectLst>
                  <a:outerShdw blurRad="38100" dist="38100" dir="2700000" algn="tl">
                    <a:srgbClr val="000000">
                      <a:alpha val="43137"/>
                    </a:srgbClr>
                  </a:outerShdw>
                </a:effectLst>
              </a:rPr>
              <a:t>한국 전쟁</a:t>
            </a:r>
            <a:endParaRPr lang="en-US" sz="5400" b="1" dirty="0">
              <a:solidFill>
                <a:srgbClr val="002060"/>
              </a:solidFill>
              <a:effectLst>
                <a:outerShdw blurRad="38100" dist="38100" dir="2700000" algn="tl">
                  <a:srgbClr val="000000">
                    <a:alpha val="43137"/>
                  </a:srgbClr>
                </a:outerShdw>
              </a:effectLst>
            </a:endParaRPr>
          </a:p>
        </p:txBody>
      </p:sp>
      <p:sp>
        <p:nvSpPr>
          <p:cNvPr id="6" name="Rectangle: Rounded Corners 5">
            <a:extLst>
              <a:ext uri="{FF2B5EF4-FFF2-40B4-BE49-F238E27FC236}">
                <a16:creationId xmlns:a16="http://schemas.microsoft.com/office/drawing/2014/main" id="{ED4C64AE-985B-4CEC-847C-76EE3BADEEC7}"/>
              </a:ext>
            </a:extLst>
          </p:cNvPr>
          <p:cNvSpPr/>
          <p:nvPr/>
        </p:nvSpPr>
        <p:spPr>
          <a:xfrm>
            <a:off x="253389" y="1133815"/>
            <a:ext cx="7083846" cy="5049129"/>
          </a:xfrm>
          <a:prstGeom prst="roundRect">
            <a:avLst/>
          </a:prstGeom>
          <a:solidFill>
            <a:schemeClr val="accent4">
              <a:lumMod val="20000"/>
              <a:lumOff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o-KR" altLang="en-US" sz="2900" b="1" dirty="0">
                <a:solidFill>
                  <a:schemeClr val="tx1"/>
                </a:solidFill>
              </a:rPr>
              <a:t>교과서 </a:t>
            </a:r>
            <a:r>
              <a:rPr lang="en-US" altLang="ko-KR" sz="2900" b="1" dirty="0">
                <a:solidFill>
                  <a:schemeClr val="tx1"/>
                </a:solidFill>
              </a:rPr>
              <a:t>40</a:t>
            </a:r>
            <a:r>
              <a:rPr lang="ko-KR" altLang="en-US" sz="2900" b="1" dirty="0">
                <a:solidFill>
                  <a:schemeClr val="tx1"/>
                </a:solidFill>
              </a:rPr>
              <a:t>쪽을 읽고 답해 보세요</a:t>
            </a:r>
            <a:r>
              <a:rPr lang="en-US" altLang="ko-KR" sz="2900" b="1" dirty="0">
                <a:solidFill>
                  <a:schemeClr val="tx1"/>
                </a:solidFill>
              </a:rPr>
              <a:t>.</a:t>
            </a:r>
          </a:p>
          <a:p>
            <a:pPr marL="457200" indent="-457200">
              <a:buFont typeface="Wingdings" panose="05000000000000000000" pitchFamily="2" charset="2"/>
              <a:buChar char="q"/>
            </a:pPr>
            <a:r>
              <a:rPr lang="ko-KR" altLang="en-US" sz="2900" dirty="0">
                <a:solidFill>
                  <a:schemeClr val="tx1"/>
                </a:solidFill>
              </a:rPr>
              <a:t>한국 전쟁은 언제부터 언제까지 계속되었나요</a:t>
            </a:r>
            <a:r>
              <a:rPr lang="en-US" altLang="ko-KR" sz="2900" dirty="0">
                <a:solidFill>
                  <a:schemeClr val="tx1"/>
                </a:solidFill>
              </a:rPr>
              <a:t>?</a:t>
            </a:r>
          </a:p>
          <a:p>
            <a:pPr marL="457200" indent="-457200">
              <a:buFont typeface="Wingdings" panose="05000000000000000000" pitchFamily="2" charset="2"/>
              <a:buChar char="q"/>
            </a:pPr>
            <a:r>
              <a:rPr lang="ko-KR" altLang="en-US" sz="2900" dirty="0">
                <a:solidFill>
                  <a:schemeClr val="tx1"/>
                </a:solidFill>
              </a:rPr>
              <a:t>한국 전쟁에는 어느 나라가 참전했나요</a:t>
            </a:r>
            <a:r>
              <a:rPr lang="en-US" altLang="ko-KR" sz="2900" dirty="0">
                <a:solidFill>
                  <a:schemeClr val="tx1"/>
                </a:solidFill>
              </a:rPr>
              <a:t>?</a:t>
            </a:r>
          </a:p>
          <a:p>
            <a:pPr marL="457200" indent="-457200">
              <a:buFont typeface="Wingdings" panose="05000000000000000000" pitchFamily="2" charset="2"/>
              <a:buChar char="q"/>
            </a:pPr>
            <a:r>
              <a:rPr lang="ko-KR" altLang="en-US" sz="2900" dirty="0">
                <a:solidFill>
                  <a:schemeClr val="tx1"/>
                </a:solidFill>
              </a:rPr>
              <a:t>이 전쟁의 결과로 어떤 피해를 입었나요</a:t>
            </a:r>
            <a:r>
              <a:rPr lang="en-US" altLang="ko-KR" sz="2900" dirty="0">
                <a:solidFill>
                  <a:schemeClr val="tx1"/>
                </a:solidFill>
              </a:rPr>
              <a:t>?</a:t>
            </a:r>
          </a:p>
          <a:p>
            <a:pPr marL="457200" indent="-457200">
              <a:buFont typeface="Wingdings" panose="05000000000000000000" pitchFamily="2" charset="2"/>
              <a:buChar char="q"/>
            </a:pPr>
            <a:r>
              <a:rPr lang="ko-KR" altLang="en-US" sz="2900" dirty="0">
                <a:solidFill>
                  <a:schemeClr val="tx1"/>
                </a:solidFill>
              </a:rPr>
              <a:t>휴전 이후 남한과 북한은 어떻게 지내 왔나요</a:t>
            </a:r>
            <a:r>
              <a:rPr lang="en-US" altLang="ko-KR" sz="2900" dirty="0">
                <a:solidFill>
                  <a:schemeClr val="tx1"/>
                </a:solidFill>
              </a:rPr>
              <a:t>?</a:t>
            </a:r>
          </a:p>
          <a:p>
            <a:pPr marL="457200" indent="-457200">
              <a:buFont typeface="Wingdings" panose="05000000000000000000" pitchFamily="2" charset="2"/>
              <a:buChar char="q"/>
            </a:pPr>
            <a:r>
              <a:rPr lang="ko-KR" altLang="en-US" sz="2900" dirty="0">
                <a:solidFill>
                  <a:schemeClr val="tx1"/>
                </a:solidFill>
              </a:rPr>
              <a:t>이 전쟁을 왜 </a:t>
            </a:r>
            <a:r>
              <a:rPr lang="en-US" altLang="ko-KR" sz="2900" dirty="0">
                <a:solidFill>
                  <a:schemeClr val="tx1"/>
                </a:solidFill>
              </a:rPr>
              <a:t>‘</a:t>
            </a:r>
            <a:r>
              <a:rPr lang="ko-KR" altLang="en-US" sz="2900" dirty="0">
                <a:solidFill>
                  <a:schemeClr val="tx1"/>
                </a:solidFill>
              </a:rPr>
              <a:t>끝나지 않은 전쟁</a:t>
            </a:r>
            <a:r>
              <a:rPr lang="en-US" altLang="ko-KR" sz="2900" dirty="0">
                <a:solidFill>
                  <a:schemeClr val="tx1"/>
                </a:solidFill>
              </a:rPr>
              <a:t>’ </a:t>
            </a:r>
            <a:r>
              <a:rPr lang="ko-KR" altLang="en-US" sz="2900" dirty="0">
                <a:solidFill>
                  <a:schemeClr val="tx1"/>
                </a:solidFill>
              </a:rPr>
              <a:t>이라고 부르나요</a:t>
            </a:r>
            <a:r>
              <a:rPr lang="en-US" altLang="ko-KR" sz="2900" dirty="0">
                <a:solidFill>
                  <a:schemeClr val="tx1"/>
                </a:solidFill>
              </a:rPr>
              <a:t>?</a:t>
            </a:r>
            <a:endParaRPr lang="en-US" sz="2900" dirty="0">
              <a:solidFill>
                <a:schemeClr val="tx1"/>
              </a:solidFill>
            </a:endParaRPr>
          </a:p>
        </p:txBody>
      </p:sp>
      <p:pic>
        <p:nvPicPr>
          <p:cNvPr id="2" name="Picture 1">
            <a:extLst>
              <a:ext uri="{FF2B5EF4-FFF2-40B4-BE49-F238E27FC236}">
                <a16:creationId xmlns:a16="http://schemas.microsoft.com/office/drawing/2014/main" id="{AF7BD938-E101-4FED-8E9F-89D05280C90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3519" b="59630" l="23698" r="76719">
                        <a14:foregroundMark x1="25208" y1="24167" x2="25677" y2="26944"/>
                        <a14:foregroundMark x1="29844" y1="23611" x2="30052" y2="24722"/>
                        <a14:foregroundMark x1="23698" y1="34167" x2="24219" y2="34444"/>
                        <a14:foregroundMark x1="26302" y1="29815" x2="26302" y2="29815"/>
                        <a14:foregroundMark x1="26354" y1="29630" x2="26354" y2="30370"/>
                        <a14:foregroundMark x1="29427" y1="26944" x2="29271" y2="28148"/>
                        <a14:foregroundMark x1="29375" y1="27037" x2="29427" y2="26389"/>
                        <a14:foregroundMark x1="26354" y1="29352" x2="26458" y2="29907"/>
                        <a14:foregroundMark x1="25781" y1="34537" x2="25990" y2="34259"/>
                        <a14:foregroundMark x1="30521" y1="59352" x2="31875" y2="59630"/>
                        <a14:foregroundMark x1="70365" y1="39722" x2="71354" y2="44074"/>
                        <a14:foregroundMark x1="76094" y1="48611" x2="76719" y2="50926"/>
                      </a14:backgroundRemoval>
                    </a14:imgEffect>
                    <a14:imgEffect>
                      <a14:sharpenSoften amount="25000"/>
                    </a14:imgEffect>
                  </a14:imgLayer>
                </a14:imgProps>
              </a:ext>
            </a:extLst>
          </a:blip>
          <a:srcRect l="20250" t="19793" r="21134" b="35935"/>
          <a:stretch/>
        </p:blipFill>
        <p:spPr>
          <a:xfrm>
            <a:off x="-66259" y="0"/>
            <a:ext cx="2668772" cy="1133815"/>
          </a:xfrm>
          <a:prstGeom prst="rect">
            <a:avLst/>
          </a:prstGeom>
        </p:spPr>
      </p:pic>
      <p:pic>
        <p:nvPicPr>
          <p:cNvPr id="3" name="Picture 2">
            <a:extLst>
              <a:ext uri="{FF2B5EF4-FFF2-40B4-BE49-F238E27FC236}">
                <a16:creationId xmlns:a16="http://schemas.microsoft.com/office/drawing/2014/main" id="{F2D7C6C7-573D-4621-BF9B-8F9EFDC60EC2}"/>
              </a:ext>
            </a:extLst>
          </p:cNvPr>
          <p:cNvPicPr>
            <a:picLocks noChangeAspect="1"/>
          </p:cNvPicPr>
          <p:nvPr/>
        </p:nvPicPr>
        <p:blipFill>
          <a:blip r:embed="rId5"/>
          <a:stretch>
            <a:fillRect/>
          </a:stretch>
        </p:blipFill>
        <p:spPr>
          <a:xfrm>
            <a:off x="7580288" y="-3891"/>
            <a:ext cx="4621872" cy="3440453"/>
          </a:xfrm>
          <a:prstGeom prst="rect">
            <a:avLst/>
          </a:prstGeom>
        </p:spPr>
      </p:pic>
      <p:pic>
        <p:nvPicPr>
          <p:cNvPr id="9" name="Picture 8">
            <a:extLst>
              <a:ext uri="{FF2B5EF4-FFF2-40B4-BE49-F238E27FC236}">
                <a16:creationId xmlns:a16="http://schemas.microsoft.com/office/drawing/2014/main" id="{EE93790A-32B2-47FE-A185-D5C21E1FEE6B}"/>
              </a:ext>
            </a:extLst>
          </p:cNvPr>
          <p:cNvPicPr>
            <a:picLocks noChangeAspect="1"/>
          </p:cNvPicPr>
          <p:nvPr/>
        </p:nvPicPr>
        <p:blipFill>
          <a:blip r:embed="rId6"/>
          <a:stretch>
            <a:fillRect/>
          </a:stretch>
        </p:blipFill>
        <p:spPr>
          <a:xfrm>
            <a:off x="7580288" y="3429000"/>
            <a:ext cx="4621872" cy="3429000"/>
          </a:xfrm>
          <a:prstGeom prst="rect">
            <a:avLst/>
          </a:prstGeom>
        </p:spPr>
      </p:pic>
    </p:spTree>
    <p:extLst>
      <p:ext uri="{BB962C8B-B14F-4D97-AF65-F5344CB8AC3E}">
        <p14:creationId xmlns:p14="http://schemas.microsoft.com/office/powerpoint/2010/main" val="2905461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TextBox 16">
            <a:extLst>
              <a:ext uri="{FF2B5EF4-FFF2-40B4-BE49-F238E27FC236}">
                <a16:creationId xmlns:a16="http://schemas.microsoft.com/office/drawing/2014/main" id="{FA3E21C7-B69F-42AD-8C13-AC79E8235DA3}"/>
              </a:ext>
            </a:extLst>
          </p:cNvPr>
          <p:cNvSpPr txBox="1"/>
          <p:nvPr/>
        </p:nvSpPr>
        <p:spPr>
          <a:xfrm>
            <a:off x="6096000" y="577988"/>
            <a:ext cx="6096001" cy="1148648"/>
          </a:xfrm>
          <a:prstGeom prst="rect">
            <a:avLst/>
          </a:prstGeom>
          <a:noFill/>
        </p:spPr>
        <p:txBody>
          <a:bodyPr wrap="square" rtlCol="0">
            <a:spAutoFit/>
          </a:bodyPr>
          <a:lstStyle/>
          <a:p>
            <a:pPr>
              <a:lnSpc>
                <a:spcPct val="120000"/>
              </a:lnSpc>
            </a:pPr>
            <a:r>
              <a:rPr lang="ko-KR" altLang="en-US" sz="3000" b="1" dirty="0">
                <a:latin typeface="+mn-ea"/>
              </a:rPr>
              <a:t>이것은 무슨 사건을 나타내는 사진이에요</a:t>
            </a:r>
            <a:r>
              <a:rPr lang="en-US" altLang="ko-KR" sz="3000" b="1" dirty="0">
                <a:latin typeface="+mn-ea"/>
              </a:rPr>
              <a:t>?</a:t>
            </a:r>
            <a:endParaRPr lang="en-US" sz="3000" b="1" dirty="0">
              <a:latin typeface="+mn-ea"/>
            </a:endParaRPr>
          </a:p>
        </p:txBody>
      </p:sp>
      <p:sp>
        <p:nvSpPr>
          <p:cNvPr id="18" name="TextBox 17">
            <a:extLst>
              <a:ext uri="{FF2B5EF4-FFF2-40B4-BE49-F238E27FC236}">
                <a16:creationId xmlns:a16="http://schemas.microsoft.com/office/drawing/2014/main" id="{EAA51855-4E03-42D4-8C9A-DA6DE7FE94EB}"/>
              </a:ext>
            </a:extLst>
          </p:cNvPr>
          <p:cNvSpPr txBox="1"/>
          <p:nvPr/>
        </p:nvSpPr>
        <p:spPr>
          <a:xfrm>
            <a:off x="6095999" y="1907604"/>
            <a:ext cx="6096001" cy="594650"/>
          </a:xfrm>
          <a:prstGeom prst="rect">
            <a:avLst/>
          </a:prstGeom>
          <a:noFill/>
        </p:spPr>
        <p:txBody>
          <a:bodyPr wrap="square" rtlCol="0">
            <a:spAutoFit/>
          </a:bodyPr>
          <a:lstStyle/>
          <a:p>
            <a:pPr>
              <a:lnSpc>
                <a:spcPct val="120000"/>
              </a:lnSpc>
            </a:pPr>
            <a:r>
              <a:rPr lang="ko-KR" altLang="en-US" sz="3000" b="1" dirty="0">
                <a:solidFill>
                  <a:srgbClr val="0070C0"/>
                </a:solidFill>
                <a:latin typeface="+mn-ea"/>
              </a:rPr>
              <a:t>언제</a:t>
            </a:r>
            <a:r>
              <a:rPr lang="en-US" altLang="ko-KR" sz="3000" b="1" dirty="0">
                <a:solidFill>
                  <a:srgbClr val="0070C0"/>
                </a:solidFill>
                <a:latin typeface="+mn-ea"/>
              </a:rPr>
              <a:t>, </a:t>
            </a:r>
            <a:r>
              <a:rPr lang="ko-KR" altLang="en-US" sz="3000" b="1" dirty="0">
                <a:solidFill>
                  <a:srgbClr val="0070C0"/>
                </a:solidFill>
                <a:latin typeface="+mn-ea"/>
              </a:rPr>
              <a:t>어디에서 있었던 사건이에요</a:t>
            </a:r>
            <a:r>
              <a:rPr lang="en-US" altLang="ko-KR" sz="3000" b="1" dirty="0">
                <a:solidFill>
                  <a:srgbClr val="0070C0"/>
                </a:solidFill>
                <a:latin typeface="+mn-ea"/>
              </a:rPr>
              <a:t>?</a:t>
            </a:r>
            <a:endParaRPr lang="en-US" sz="3000" b="1" dirty="0">
              <a:solidFill>
                <a:srgbClr val="0070C0"/>
              </a:solidFill>
              <a:latin typeface="+mn-ea"/>
            </a:endParaRPr>
          </a:p>
        </p:txBody>
      </p:sp>
      <p:sp>
        <p:nvSpPr>
          <p:cNvPr id="19" name="TextBox 18">
            <a:extLst>
              <a:ext uri="{FF2B5EF4-FFF2-40B4-BE49-F238E27FC236}">
                <a16:creationId xmlns:a16="http://schemas.microsoft.com/office/drawing/2014/main" id="{B7909E39-5333-461A-BD8B-AB2B357377B0}"/>
              </a:ext>
            </a:extLst>
          </p:cNvPr>
          <p:cNvSpPr txBox="1"/>
          <p:nvPr/>
        </p:nvSpPr>
        <p:spPr>
          <a:xfrm>
            <a:off x="6095999" y="2693741"/>
            <a:ext cx="3657602" cy="2256643"/>
          </a:xfrm>
          <a:prstGeom prst="rect">
            <a:avLst/>
          </a:prstGeom>
          <a:noFill/>
        </p:spPr>
        <p:txBody>
          <a:bodyPr wrap="square" rtlCol="0">
            <a:spAutoFit/>
          </a:bodyPr>
          <a:lstStyle/>
          <a:p>
            <a:pPr>
              <a:lnSpc>
                <a:spcPct val="120000"/>
              </a:lnSpc>
            </a:pPr>
            <a:r>
              <a:rPr lang="ko-KR" altLang="en-US" sz="3000" b="1" dirty="0">
                <a:solidFill>
                  <a:srgbClr val="FF0000"/>
                </a:solidFill>
                <a:latin typeface="+mn-ea"/>
              </a:rPr>
              <a:t>여러분이 알고 있는 역사적으로 유명한 사건에는 어떤 것들이 있나요</a:t>
            </a:r>
            <a:r>
              <a:rPr lang="en-US" altLang="ko-KR" sz="3000" b="1" dirty="0">
                <a:solidFill>
                  <a:srgbClr val="FF0000"/>
                </a:solidFill>
                <a:latin typeface="+mn-ea"/>
              </a:rPr>
              <a:t>?</a:t>
            </a:r>
            <a:endParaRPr lang="en-US" sz="3000" b="1" dirty="0">
              <a:solidFill>
                <a:srgbClr val="FF0000"/>
              </a:solidFill>
              <a:latin typeface="+mn-ea"/>
            </a:endParaRPr>
          </a:p>
        </p:txBody>
      </p:sp>
      <p:pic>
        <p:nvPicPr>
          <p:cNvPr id="14" name="Picture 13">
            <a:extLst>
              <a:ext uri="{FF2B5EF4-FFF2-40B4-BE49-F238E27FC236}">
                <a16:creationId xmlns:a16="http://schemas.microsoft.com/office/drawing/2014/main" id="{D5E943FE-C370-4654-9FB7-540F474574A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7963" b="83519" l="52448" r="76615">
                        <a14:foregroundMark x1="61406" y1="81481" x2="62187" y2="81574"/>
                        <a14:foregroundMark x1="61198" y1="82500" x2="61198" y2="82500"/>
                        <a14:foregroundMark x1="63125" y1="83611" x2="63125" y2="83611"/>
                        <a14:foregroundMark x1="63594" y1="82778" x2="63177" y2="83056"/>
                        <a14:foregroundMark x1="67500" y1="76944" x2="67500" y2="76944"/>
                        <a14:foregroundMark x1="68438" y1="69537" x2="68438" y2="69537"/>
                        <a14:foregroundMark x1="67917" y1="67222" x2="67917" y2="67222"/>
                        <a14:foregroundMark x1="67760" y1="66389" x2="67760" y2="66389"/>
                        <a14:foregroundMark x1="64219" y1="33148" x2="64219" y2="33148"/>
                        <a14:foregroundMark x1="67813" y1="29630" x2="65365" y2="34537"/>
                        <a14:foregroundMark x1="65365" y1="34537" x2="65104" y2="34537"/>
                        <a14:foregroundMark x1="69844" y1="30833" x2="66719" y2="36204"/>
                        <a14:foregroundMark x1="66719" y1="36204" x2="64583" y2="36296"/>
                        <a14:foregroundMark x1="70729" y1="35185" x2="66667" y2="39630"/>
                        <a14:foregroundMark x1="66667" y1="39630" x2="62813" y2="38889"/>
                        <a14:foregroundMark x1="62604" y1="24907" x2="61563" y2="36204"/>
                        <a14:foregroundMark x1="64792" y1="23704" x2="64063" y2="30278"/>
                        <a14:foregroundMark x1="68281" y1="22500" x2="73281" y2="29167"/>
                        <a14:foregroundMark x1="73281" y1="29167" x2="70521" y2="31944"/>
                        <a14:foregroundMark x1="67188" y1="20463" x2="64271" y2="25833"/>
                        <a14:foregroundMark x1="64271" y1="25833" x2="63490" y2="29630"/>
                        <a14:foregroundMark x1="65104" y1="17963" x2="65677" y2="17963"/>
                        <a14:foregroundMark x1="75990" y1="27130" x2="76615" y2="31389"/>
                        <a14:foregroundMark x1="63281" y1="56944" x2="62344" y2="73241"/>
                        <a14:foregroundMark x1="61042" y1="70463" x2="59896" y2="79259"/>
                        <a14:foregroundMark x1="60677" y1="65278" x2="62344" y2="73889"/>
                        <a14:foregroundMark x1="67813" y1="65185" x2="67813" y2="65185"/>
                        <a14:foregroundMark x1="68281" y1="63426" x2="68281" y2="63426"/>
                        <a14:foregroundMark x1="68333" y1="62963" x2="68333" y2="62963"/>
                        <a14:foregroundMark x1="67760" y1="66111" x2="67917" y2="66574"/>
                        <a14:foregroundMark x1="63646" y1="52037" x2="64583" y2="54074"/>
                        <a14:foregroundMark x1="60260" y1="53796" x2="60104" y2="58056"/>
                        <a14:foregroundMark x1="55833" y1="58148" x2="55885" y2="58333"/>
                      </a14:backgroundRemoval>
                    </a14:imgEffect>
                  </a14:imgLayer>
                </a14:imgProps>
              </a:ext>
            </a:extLst>
          </a:blip>
          <a:srcRect l="49577" t="14816" r="21288" b="11767"/>
          <a:stretch/>
        </p:blipFill>
        <p:spPr>
          <a:xfrm>
            <a:off x="9265920" y="3172473"/>
            <a:ext cx="2469261" cy="3500124"/>
          </a:xfrm>
          <a:prstGeom prst="rect">
            <a:avLst/>
          </a:prstGeom>
        </p:spPr>
      </p:pic>
      <p:pic>
        <p:nvPicPr>
          <p:cNvPr id="15" name="Picture 14">
            <a:extLst>
              <a:ext uri="{FF2B5EF4-FFF2-40B4-BE49-F238E27FC236}">
                <a16:creationId xmlns:a16="http://schemas.microsoft.com/office/drawing/2014/main" id="{391562CA-4420-4D4D-9E22-F42287501ACF}"/>
              </a:ext>
            </a:extLst>
          </p:cNvPr>
          <p:cNvPicPr>
            <a:picLocks noChangeAspect="1"/>
          </p:cNvPicPr>
          <p:nvPr/>
        </p:nvPicPr>
        <p:blipFill rotWithShape="1">
          <a:blip r:embed="rId5"/>
          <a:srcRect r="16488"/>
          <a:stretch/>
        </p:blipFill>
        <p:spPr>
          <a:xfrm>
            <a:off x="300640" y="308786"/>
            <a:ext cx="5468941" cy="5025214"/>
          </a:xfrm>
          <a:prstGeom prst="rect">
            <a:avLst/>
          </a:prstGeom>
        </p:spPr>
      </p:pic>
    </p:spTree>
    <p:extLst>
      <p:ext uri="{BB962C8B-B14F-4D97-AF65-F5344CB8AC3E}">
        <p14:creationId xmlns:p14="http://schemas.microsoft.com/office/powerpoint/2010/main" val="2987045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heckerboard(across)">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80">
                                          <p:stCondLst>
                                            <p:cond delay="0"/>
                                          </p:stCondLst>
                                        </p:cTn>
                                        <p:tgtEl>
                                          <p:spTgt spid="14"/>
                                        </p:tgtEl>
                                      </p:cBhvr>
                                    </p:animEffect>
                                    <p:anim calcmode="lin" valueType="num">
                                      <p:cBhvr>
                                        <p:cTn id="13"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8" dur="26">
                                          <p:stCondLst>
                                            <p:cond delay="650"/>
                                          </p:stCondLst>
                                        </p:cTn>
                                        <p:tgtEl>
                                          <p:spTgt spid="14"/>
                                        </p:tgtEl>
                                      </p:cBhvr>
                                      <p:to x="100000" y="60000"/>
                                    </p:animScale>
                                    <p:animScale>
                                      <p:cBhvr>
                                        <p:cTn id="19" dur="166" decel="50000">
                                          <p:stCondLst>
                                            <p:cond delay="676"/>
                                          </p:stCondLst>
                                        </p:cTn>
                                        <p:tgtEl>
                                          <p:spTgt spid="14"/>
                                        </p:tgtEl>
                                      </p:cBhvr>
                                      <p:to x="100000" y="100000"/>
                                    </p:animScale>
                                    <p:animScale>
                                      <p:cBhvr>
                                        <p:cTn id="20" dur="26">
                                          <p:stCondLst>
                                            <p:cond delay="1312"/>
                                          </p:stCondLst>
                                        </p:cTn>
                                        <p:tgtEl>
                                          <p:spTgt spid="14"/>
                                        </p:tgtEl>
                                      </p:cBhvr>
                                      <p:to x="100000" y="80000"/>
                                    </p:animScale>
                                    <p:animScale>
                                      <p:cBhvr>
                                        <p:cTn id="21" dur="166" decel="50000">
                                          <p:stCondLst>
                                            <p:cond delay="1338"/>
                                          </p:stCondLst>
                                        </p:cTn>
                                        <p:tgtEl>
                                          <p:spTgt spid="14"/>
                                        </p:tgtEl>
                                      </p:cBhvr>
                                      <p:to x="100000" y="100000"/>
                                    </p:animScale>
                                    <p:animScale>
                                      <p:cBhvr>
                                        <p:cTn id="22" dur="26">
                                          <p:stCondLst>
                                            <p:cond delay="1642"/>
                                          </p:stCondLst>
                                        </p:cTn>
                                        <p:tgtEl>
                                          <p:spTgt spid="14"/>
                                        </p:tgtEl>
                                      </p:cBhvr>
                                      <p:to x="100000" y="90000"/>
                                    </p:animScale>
                                    <p:animScale>
                                      <p:cBhvr>
                                        <p:cTn id="23" dur="166" decel="50000">
                                          <p:stCondLst>
                                            <p:cond delay="1668"/>
                                          </p:stCondLst>
                                        </p:cTn>
                                        <p:tgtEl>
                                          <p:spTgt spid="14"/>
                                        </p:tgtEl>
                                      </p:cBhvr>
                                      <p:to x="100000" y="100000"/>
                                    </p:animScale>
                                    <p:animScale>
                                      <p:cBhvr>
                                        <p:cTn id="24" dur="26">
                                          <p:stCondLst>
                                            <p:cond delay="1808"/>
                                          </p:stCondLst>
                                        </p:cTn>
                                        <p:tgtEl>
                                          <p:spTgt spid="14"/>
                                        </p:tgtEl>
                                      </p:cBhvr>
                                      <p:to x="100000" y="95000"/>
                                    </p:animScale>
                                    <p:animScale>
                                      <p:cBhvr>
                                        <p:cTn id="25" dur="166" decel="50000">
                                          <p:stCondLst>
                                            <p:cond delay="1834"/>
                                          </p:stCondLst>
                                        </p:cTn>
                                        <p:tgtEl>
                                          <p:spTgt spid="14"/>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checkerboard(across)">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checkerboard(across)">
                                      <p:cBhvr>
                                        <p:cTn id="3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82;p29">
            <a:extLst>
              <a:ext uri="{FF2B5EF4-FFF2-40B4-BE49-F238E27FC236}">
                <a16:creationId xmlns:a16="http://schemas.microsoft.com/office/drawing/2014/main" id="{DC9D7B0B-BE2D-419B-9552-8C47B28979AF}"/>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Rectangle 2">
            <a:extLst>
              <a:ext uri="{FF2B5EF4-FFF2-40B4-BE49-F238E27FC236}">
                <a16:creationId xmlns:a16="http://schemas.microsoft.com/office/drawing/2014/main" id="{AD35F7D4-FCC5-4309-ACF6-F9070815473C}"/>
              </a:ext>
            </a:extLst>
          </p:cNvPr>
          <p:cNvSpPr/>
          <p:nvPr/>
        </p:nvSpPr>
        <p:spPr>
          <a:xfrm>
            <a:off x="4693677" y="5808614"/>
            <a:ext cx="5470728" cy="338554"/>
          </a:xfrm>
          <a:prstGeom prst="rect">
            <a:avLst/>
          </a:prstGeom>
        </p:spPr>
        <p:txBody>
          <a:bodyPr wrap="none">
            <a:spAutoFit/>
          </a:bodyPr>
          <a:lstStyle/>
          <a:p>
            <a:r>
              <a:rPr lang="en-US" sz="1600" dirty="0">
                <a:hlinkClick r:id="rId3"/>
              </a:rPr>
              <a:t>https://www.youtube.com/watch?v=PFXSqRWVxcc&amp;t=40s</a:t>
            </a:r>
            <a:endParaRPr lang="en-US" sz="1600" dirty="0"/>
          </a:p>
        </p:txBody>
      </p:sp>
      <p:pic>
        <p:nvPicPr>
          <p:cNvPr id="10" name="Picture 9">
            <a:extLst>
              <a:ext uri="{FF2B5EF4-FFF2-40B4-BE49-F238E27FC236}">
                <a16:creationId xmlns:a16="http://schemas.microsoft.com/office/drawing/2014/main" id="{DD3A1769-3A3B-4EE9-A791-26A5F7B3D608}"/>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3519" b="59630" l="23698" r="76719">
                        <a14:foregroundMark x1="25208" y1="24167" x2="25677" y2="26944"/>
                        <a14:foregroundMark x1="29844" y1="23611" x2="30052" y2="24722"/>
                        <a14:foregroundMark x1="23698" y1="34167" x2="24219" y2="34444"/>
                        <a14:foregroundMark x1="26302" y1="29815" x2="26302" y2="29815"/>
                        <a14:foregroundMark x1="26354" y1="29630" x2="26354" y2="30370"/>
                        <a14:foregroundMark x1="29427" y1="26944" x2="29271" y2="28148"/>
                        <a14:foregroundMark x1="29375" y1="27037" x2="29427" y2="26389"/>
                        <a14:foregroundMark x1="26354" y1="29352" x2="26458" y2="29907"/>
                        <a14:foregroundMark x1="25781" y1="34537" x2="25990" y2="34259"/>
                        <a14:foregroundMark x1="30521" y1="59352" x2="31875" y2="59630"/>
                        <a14:foregroundMark x1="70365" y1="39722" x2="71354" y2="44074"/>
                        <a14:foregroundMark x1="76094" y1="48611" x2="76719" y2="50926"/>
                      </a14:backgroundRemoval>
                    </a14:imgEffect>
                    <a14:imgEffect>
                      <a14:sharpenSoften amount="25000"/>
                    </a14:imgEffect>
                  </a14:imgLayer>
                </a14:imgProps>
              </a:ext>
            </a:extLst>
          </a:blip>
          <a:srcRect l="20250" t="19793" r="21134" b="35935"/>
          <a:stretch/>
        </p:blipFill>
        <p:spPr>
          <a:xfrm>
            <a:off x="-66259" y="0"/>
            <a:ext cx="2668772" cy="1133815"/>
          </a:xfrm>
          <a:prstGeom prst="rect">
            <a:avLst/>
          </a:prstGeom>
        </p:spPr>
      </p:pic>
      <p:sp>
        <p:nvSpPr>
          <p:cNvPr id="11" name="TextBox 10">
            <a:extLst>
              <a:ext uri="{FF2B5EF4-FFF2-40B4-BE49-F238E27FC236}">
                <a16:creationId xmlns:a16="http://schemas.microsoft.com/office/drawing/2014/main" id="{C141E05E-18E7-4159-AAF8-56888AB02C28}"/>
              </a:ext>
            </a:extLst>
          </p:cNvPr>
          <p:cNvSpPr txBox="1"/>
          <p:nvPr/>
        </p:nvSpPr>
        <p:spPr>
          <a:xfrm>
            <a:off x="-1" y="1466659"/>
            <a:ext cx="2522864" cy="3364639"/>
          </a:xfrm>
          <a:prstGeom prst="rect">
            <a:avLst/>
          </a:prstGeom>
          <a:noFill/>
        </p:spPr>
        <p:txBody>
          <a:bodyPr wrap="square" rtlCol="0">
            <a:spAutoFit/>
          </a:bodyPr>
          <a:lstStyle/>
          <a:p>
            <a:pPr algn="r">
              <a:lnSpc>
                <a:spcPct val="120000"/>
              </a:lnSpc>
            </a:pPr>
            <a:r>
              <a:rPr lang="ko-KR" altLang="en-US" sz="3000" b="1" dirty="0">
                <a:solidFill>
                  <a:srgbClr val="002060"/>
                </a:solidFill>
                <a:latin typeface="+mn-ea"/>
              </a:rPr>
              <a:t>한국 전쟁 발발 배경과 진행</a:t>
            </a:r>
            <a:r>
              <a:rPr lang="en-US" altLang="ko-KR" sz="3000" b="1" dirty="0">
                <a:solidFill>
                  <a:srgbClr val="002060"/>
                </a:solidFill>
                <a:latin typeface="+mn-ea"/>
              </a:rPr>
              <a:t>, </a:t>
            </a:r>
            <a:r>
              <a:rPr lang="ko-KR" altLang="en-US" sz="3000" b="1" dirty="0">
                <a:solidFill>
                  <a:srgbClr val="002060"/>
                </a:solidFill>
                <a:latin typeface="+mn-ea"/>
              </a:rPr>
              <a:t>휴전까지 </a:t>
            </a:r>
            <a:r>
              <a:rPr lang="en-US" altLang="ko-KR" sz="3000" b="1" dirty="0">
                <a:solidFill>
                  <a:srgbClr val="002060"/>
                </a:solidFill>
                <a:latin typeface="+mn-ea"/>
              </a:rPr>
              <a:t>11</a:t>
            </a:r>
            <a:r>
              <a:rPr lang="ko-KR" altLang="en-US" sz="3000" b="1" dirty="0">
                <a:solidFill>
                  <a:srgbClr val="002060"/>
                </a:solidFill>
                <a:latin typeface="+mn-ea"/>
              </a:rPr>
              <a:t>분 만에 이해하기</a:t>
            </a:r>
            <a:endParaRPr lang="en-US" sz="3000" b="1" dirty="0">
              <a:solidFill>
                <a:srgbClr val="002060"/>
              </a:solidFill>
              <a:latin typeface="+mn-ea"/>
            </a:endParaRPr>
          </a:p>
        </p:txBody>
      </p:sp>
      <p:pic>
        <p:nvPicPr>
          <p:cNvPr id="12" name="Online Media 11" title="￬ﾄﾤ￫ﾯﾼ￬ﾄﾝ￬ﾝﾘ [￬ﾘﾁ￭ﾙﾔ] ￪ﾵﾭ￬ﾠﾜ￬ﾋﾜ￬ﾞﾥ 1￫ﾶﾀ : 6.25.￬ﾠﾄ￬ﾟﾁ￪ﾳﾼ ￭ﾝﾥ￫ﾂﾨ￬ﾲﾠ￬ﾈﾘ">
            <a:hlinkClick r:id="" action="ppaction://media"/>
            <a:extLst>
              <a:ext uri="{FF2B5EF4-FFF2-40B4-BE49-F238E27FC236}">
                <a16:creationId xmlns:a16="http://schemas.microsoft.com/office/drawing/2014/main" id="{4BCC4E2F-3562-43D3-A92A-160EEC1168B6}"/>
              </a:ext>
            </a:extLst>
          </p:cNvPr>
          <p:cNvPicPr>
            <a:picLocks noRot="1" noChangeAspect="1"/>
          </p:cNvPicPr>
          <p:nvPr>
            <a:videoFile r:link="rId1"/>
          </p:nvPr>
        </p:nvPicPr>
        <p:blipFill>
          <a:blip r:embed="rId6"/>
          <a:stretch>
            <a:fillRect/>
          </a:stretch>
        </p:blipFill>
        <p:spPr>
          <a:xfrm>
            <a:off x="2563810" y="385590"/>
            <a:ext cx="9577332" cy="5387249"/>
          </a:xfrm>
          <a:prstGeom prst="rect">
            <a:avLst/>
          </a:prstGeom>
          <a:ln w="57150">
            <a:solidFill>
              <a:schemeClr val="accent6"/>
            </a:solidFill>
          </a:ln>
        </p:spPr>
      </p:pic>
    </p:spTree>
    <p:extLst>
      <p:ext uri="{BB962C8B-B14F-4D97-AF65-F5344CB8AC3E}">
        <p14:creationId xmlns:p14="http://schemas.microsoft.com/office/powerpoint/2010/main" val="3711308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12"/>
                </p:tgtEl>
              </p:cMediaNode>
            </p:video>
            <p:seq concurrent="1" nextAc="seek">
              <p:cTn id="13" restart="whenNotActive" fill="hold" evtFilter="cancelBubble" nodeType="interactiveSeq">
                <p:stCondLst>
                  <p:cond evt="onClick" delay="0">
                    <p:tgtEl>
                      <p:spTgt spid="1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12"/>
                                        </p:tgtEl>
                                      </p:cBhvr>
                                    </p:cmd>
                                  </p:childTnLst>
                                </p:cTn>
                              </p:par>
                            </p:childTnLst>
                          </p:cTn>
                        </p:par>
                      </p:childTnLst>
                    </p:cTn>
                  </p:par>
                </p:childTnLst>
              </p:cTn>
              <p:nextCondLst>
                <p:cond evt="onClick" delay="0">
                  <p:tgtEl>
                    <p:spTgt spid="12"/>
                  </p:tgtEl>
                </p:cond>
              </p:nextCondLst>
            </p:seq>
          </p:childTnLst>
        </p:cTn>
      </p:par>
    </p:tnLst>
    <p:bldLst>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0B8043DB-CC41-41BE-92B0-99748B66E0E2}"/>
              </a:ext>
            </a:extLst>
          </p:cNvPr>
          <p:cNvSpPr txBox="1"/>
          <p:nvPr/>
        </p:nvSpPr>
        <p:spPr>
          <a:xfrm>
            <a:off x="3214049" y="301261"/>
            <a:ext cx="6786486" cy="1107996"/>
          </a:xfrm>
          <a:prstGeom prst="rect">
            <a:avLst/>
          </a:prstGeom>
          <a:noFill/>
        </p:spPr>
        <p:txBody>
          <a:bodyPr wrap="square" rtlCol="0">
            <a:spAutoFit/>
          </a:bodyPr>
          <a:lstStyle/>
          <a:p>
            <a:pPr algn="r"/>
            <a:r>
              <a:rPr lang="ko-KR" altLang="en-US" sz="4000" b="1" dirty="0">
                <a:latin typeface="+mn-ea"/>
              </a:rPr>
              <a:t>하루 </a:t>
            </a:r>
            <a:r>
              <a:rPr lang="ko-KR" altLang="en-US" sz="6600" b="1" dirty="0">
                <a:solidFill>
                  <a:srgbClr val="FF0000"/>
                </a:solidFill>
                <a:latin typeface="+mn-ea"/>
              </a:rPr>
              <a:t>한</a:t>
            </a:r>
            <a:r>
              <a:rPr lang="ko-KR" altLang="en-US" sz="4000" b="1" dirty="0">
                <a:latin typeface="+mn-ea"/>
              </a:rPr>
              <a:t> 개 오늘의 </a:t>
            </a:r>
            <a:r>
              <a:rPr lang="ko-KR" altLang="en-US" sz="6600" b="1" dirty="0">
                <a:solidFill>
                  <a:srgbClr val="FF0000"/>
                </a:solidFill>
                <a:latin typeface="+mn-ea"/>
              </a:rPr>
              <a:t>질문</a:t>
            </a:r>
            <a:endParaRPr lang="en-US" sz="4000" b="1" dirty="0">
              <a:solidFill>
                <a:srgbClr val="FF0000"/>
              </a:solidFill>
              <a:latin typeface="+mn-ea"/>
            </a:endParaRPr>
          </a:p>
        </p:txBody>
      </p:sp>
      <p:grpSp>
        <p:nvGrpSpPr>
          <p:cNvPr id="4" name="Group 3">
            <a:extLst>
              <a:ext uri="{FF2B5EF4-FFF2-40B4-BE49-F238E27FC236}">
                <a16:creationId xmlns:a16="http://schemas.microsoft.com/office/drawing/2014/main" id="{E94177CB-36DB-40BC-9C11-86EBA4EC79AF}"/>
              </a:ext>
            </a:extLst>
          </p:cNvPr>
          <p:cNvGrpSpPr/>
          <p:nvPr/>
        </p:nvGrpSpPr>
        <p:grpSpPr>
          <a:xfrm>
            <a:off x="10532546" y="339090"/>
            <a:ext cx="1270380" cy="2393672"/>
            <a:chOff x="10278152" y="217170"/>
            <a:chExt cx="1270380" cy="2393672"/>
          </a:xfrm>
        </p:grpSpPr>
        <p:pic>
          <p:nvPicPr>
            <p:cNvPr id="6" name="Picture 2" descr="Ask a stupid question day - Clip Art Library">
              <a:extLst>
                <a:ext uri="{FF2B5EF4-FFF2-40B4-BE49-F238E27FC236}">
                  <a16:creationId xmlns:a16="http://schemas.microsoft.com/office/drawing/2014/main" id="{6F6DEFAD-550E-41B3-BEAC-D5A318D4C2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8152" y="217170"/>
              <a:ext cx="1270380" cy="20383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EB87FA9-1AE1-462B-9F38-49FECFA73201}"/>
                </a:ext>
              </a:extLst>
            </p:cNvPr>
            <p:cNvSpPr txBox="1"/>
            <p:nvPr/>
          </p:nvSpPr>
          <p:spPr>
            <a:xfrm rot="15780839">
              <a:off x="9617632" y="1558091"/>
              <a:ext cx="1859280" cy="246221"/>
            </a:xfrm>
            <a:prstGeom prst="rect">
              <a:avLst/>
            </a:prstGeom>
            <a:noFill/>
          </p:spPr>
          <p:txBody>
            <a:bodyPr wrap="square" rtlCol="0">
              <a:spAutoFit/>
            </a:bodyPr>
            <a:lstStyle/>
            <a:p>
              <a:pPr algn="ctr"/>
              <a:r>
                <a:rPr lang="en-US" sz="1000" dirty="0"/>
                <a:t>©clipart-library.com</a:t>
              </a:r>
            </a:p>
          </p:txBody>
        </p:sp>
      </p:grpSp>
      <p:pic>
        <p:nvPicPr>
          <p:cNvPr id="8" name="Picture 4" descr="Question Of The Day Clipart">
            <a:extLst>
              <a:ext uri="{FF2B5EF4-FFF2-40B4-BE49-F238E27FC236}">
                <a16:creationId xmlns:a16="http://schemas.microsoft.com/office/drawing/2014/main" id="{E4508B44-DFDB-4F3B-B840-A7992A8B613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959" b="94970" l="4167" r="96065">
                        <a14:foregroundMark x1="9259" y1="4438" x2="9259" y2="4438"/>
                        <a14:foregroundMark x1="11806" y1="4142" x2="11806" y2="4142"/>
                        <a14:foregroundMark x1="6019" y1="5030" x2="6019" y2="5030"/>
                        <a14:foregroundMark x1="4398" y1="10059" x2="4398" y2="10059"/>
                        <a14:foregroundMark x1="4167" y1="78698" x2="4167" y2="78698"/>
                        <a14:foregroundMark x1="12500" y1="95266" x2="12500" y2="95266"/>
                        <a14:foregroundMark x1="80787" y1="95266" x2="80787" y2="95266"/>
                        <a14:foregroundMark x1="94444" y1="95562" x2="94444" y2="95562"/>
                        <a14:foregroundMark x1="95833" y1="89349" x2="95833" y2="89349"/>
                        <a14:foregroundMark x1="96065" y1="18639" x2="96065" y2="18639"/>
                        <a14:foregroundMark x1="92130" y1="5621" x2="92130" y2="5621"/>
                        <a14:foregroundMark x1="26620" y1="4734" x2="26620" y2="4438"/>
                        <a14:foregroundMark x1="29861" y1="5325" x2="29861" y2="5325"/>
                        <a14:foregroundMark x1="33333" y1="4734" x2="33333" y2="4734"/>
                        <a14:foregroundMark x1="36111" y1="5325" x2="36111" y2="5325"/>
                        <a14:foregroundMark x1="40278" y1="5325" x2="40278" y2="5325"/>
                        <a14:foregroundMark x1="41898" y1="4438" x2="42593" y2="4438"/>
                        <a14:foregroundMark x1="45602" y1="4438" x2="45602" y2="4438"/>
                        <a14:foregroundMark x1="50694" y1="5325" x2="50694" y2="5325"/>
                        <a14:foregroundMark x1="53935" y1="5325" x2="53935" y2="5325"/>
                        <a14:foregroundMark x1="57176" y1="4734" x2="57176" y2="4734"/>
                        <a14:foregroundMark x1="59259" y1="5325" x2="59259" y2="5325"/>
                        <a14:foregroundMark x1="4398" y1="33432" x2="4398" y2="42899"/>
                        <a14:foregroundMark x1="25000" y1="5325" x2="31944" y2="4438"/>
                        <a14:foregroundMark x1="31250" y1="5325" x2="37500" y2="4142"/>
                        <a14:backgroundMark x1="18287" y1="19527" x2="18287" y2="19527"/>
                        <a14:backgroundMark x1="18981" y1="19527" x2="32639" y2="23373"/>
                        <a14:backgroundMark x1="32639" y1="23373" x2="20370" y2="31657"/>
                        <a14:backgroundMark x1="20370" y1="31657" x2="34954" y2="30769"/>
                        <a14:backgroundMark x1="41204" y1="22485" x2="53241" y2="22781"/>
                        <a14:backgroundMark x1="53241" y1="22781" x2="41435" y2="29882"/>
                      </a14:backgroundRemoval>
                    </a14:imgEffect>
                  </a14:imgLayer>
                </a14:imgProps>
              </a:ext>
              <a:ext uri="{28A0092B-C50C-407E-A947-70E740481C1C}">
                <a14:useLocalDpi xmlns:a14="http://schemas.microsoft.com/office/drawing/2010/main" val="0"/>
              </a:ext>
            </a:extLst>
          </a:blip>
          <a:srcRect/>
          <a:stretch>
            <a:fillRect/>
          </a:stretch>
        </p:blipFill>
        <p:spPr bwMode="auto">
          <a:xfrm>
            <a:off x="1064022" y="1358266"/>
            <a:ext cx="9502378" cy="474789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518207F-5BB4-4C25-A363-3B2695F4FEEC}"/>
              </a:ext>
            </a:extLst>
          </p:cNvPr>
          <p:cNvSpPr txBox="1"/>
          <p:nvPr/>
        </p:nvSpPr>
        <p:spPr>
          <a:xfrm>
            <a:off x="1687348" y="1772894"/>
            <a:ext cx="8374666" cy="3918637"/>
          </a:xfrm>
          <a:prstGeom prst="rect">
            <a:avLst/>
          </a:prstGeom>
          <a:solidFill>
            <a:schemeClr val="bg1"/>
          </a:solidFill>
        </p:spPr>
        <p:txBody>
          <a:bodyPr wrap="square" rtlCol="0">
            <a:spAutoFit/>
          </a:bodyPr>
          <a:lstStyle/>
          <a:p>
            <a:pPr algn="ctr">
              <a:lnSpc>
                <a:spcPct val="120000"/>
              </a:lnSpc>
            </a:pPr>
            <a:r>
              <a:rPr lang="ko-KR" altLang="en-US" sz="3000" b="1" dirty="0">
                <a:latin typeface="+mn-ea"/>
              </a:rPr>
              <a:t>워크북 </a:t>
            </a:r>
            <a:r>
              <a:rPr lang="en-US" altLang="ko-KR" sz="3000" b="1" dirty="0">
                <a:latin typeface="+mn-ea"/>
              </a:rPr>
              <a:t>17-18</a:t>
            </a:r>
            <a:r>
              <a:rPr lang="ko-KR" altLang="en-US" sz="3000" b="1" dirty="0">
                <a:latin typeface="+mn-ea"/>
              </a:rPr>
              <a:t>쪽</a:t>
            </a:r>
            <a:r>
              <a:rPr lang="ko-KR" altLang="en-US" sz="3000" dirty="0">
                <a:latin typeface="+mn-ea"/>
              </a:rPr>
              <a:t>을</a:t>
            </a:r>
            <a:r>
              <a:rPr lang="ko-KR" altLang="en-US" sz="3000" b="1" dirty="0">
                <a:latin typeface="+mn-ea"/>
              </a:rPr>
              <a:t> </a:t>
            </a:r>
            <a:r>
              <a:rPr lang="ko-KR" altLang="en-US" sz="3000" dirty="0">
                <a:latin typeface="+mn-ea"/>
              </a:rPr>
              <a:t>보면 한국의 역사적 사건에 대해 조사하고 알아 보는 활동이 있어요</a:t>
            </a:r>
            <a:r>
              <a:rPr lang="en-US" altLang="ko-KR" sz="3000" dirty="0">
                <a:latin typeface="+mn-ea"/>
              </a:rPr>
              <a:t>. </a:t>
            </a:r>
            <a:r>
              <a:rPr lang="ko-KR" altLang="en-US" sz="3000" dirty="0">
                <a:latin typeface="+mn-ea"/>
              </a:rPr>
              <a:t>여러분이 자세히 알고 싶은 사건은 무엇인가요</a:t>
            </a:r>
            <a:r>
              <a:rPr lang="en-US" altLang="ko-KR" sz="3000" dirty="0">
                <a:latin typeface="+mn-ea"/>
              </a:rPr>
              <a:t>? </a:t>
            </a:r>
            <a:r>
              <a:rPr lang="ko-KR" altLang="en-US" sz="3000" dirty="0">
                <a:latin typeface="+mn-ea"/>
              </a:rPr>
              <a:t>그 문제에 대해서 직접 알아 보고 내용을 정리해 보세요</a:t>
            </a:r>
            <a:r>
              <a:rPr lang="en-US" altLang="ko-KR" sz="3000" dirty="0">
                <a:latin typeface="+mn-ea"/>
              </a:rPr>
              <a:t>. </a:t>
            </a:r>
            <a:r>
              <a:rPr lang="en-US" altLang="ko-KR" sz="3000" b="1" dirty="0">
                <a:latin typeface="+mn-ea"/>
              </a:rPr>
              <a:t>17</a:t>
            </a:r>
            <a:r>
              <a:rPr lang="ko-KR" altLang="en-US" sz="3000" b="1" dirty="0">
                <a:latin typeface="+mn-ea"/>
              </a:rPr>
              <a:t>쪽</a:t>
            </a:r>
            <a:r>
              <a:rPr lang="ko-KR" altLang="en-US" sz="3000" dirty="0">
                <a:latin typeface="+mn-ea"/>
              </a:rPr>
              <a:t>에는 한국 전쟁을 예로 정리했는데</a:t>
            </a:r>
            <a:r>
              <a:rPr lang="en-US" altLang="ko-KR" sz="3000" dirty="0">
                <a:latin typeface="+mn-ea"/>
              </a:rPr>
              <a:t>, </a:t>
            </a:r>
            <a:r>
              <a:rPr lang="ko-KR" altLang="en-US" sz="3000" dirty="0">
                <a:latin typeface="+mn-ea"/>
              </a:rPr>
              <a:t>여러분이 고른 사건은 그것보다 좀더 자세하게 </a:t>
            </a:r>
            <a:r>
              <a:rPr lang="en-US" altLang="ko-KR" sz="3000" b="1" dirty="0">
                <a:latin typeface="+mn-ea"/>
              </a:rPr>
              <a:t>18</a:t>
            </a:r>
            <a:r>
              <a:rPr lang="ko-KR" altLang="en-US" sz="3000" b="1" dirty="0">
                <a:latin typeface="+mn-ea"/>
              </a:rPr>
              <a:t>쪽</a:t>
            </a:r>
            <a:r>
              <a:rPr lang="ko-KR" altLang="en-US" sz="3000" dirty="0">
                <a:latin typeface="+mn-ea"/>
              </a:rPr>
              <a:t>에 직접</a:t>
            </a:r>
            <a:r>
              <a:rPr lang="en-US" altLang="ko-KR" sz="3000" dirty="0">
                <a:latin typeface="+mn-ea"/>
              </a:rPr>
              <a:t> </a:t>
            </a:r>
            <a:r>
              <a:rPr lang="ko-KR" altLang="en-US" sz="3000" dirty="0">
                <a:latin typeface="+mn-ea"/>
              </a:rPr>
              <a:t>정리해 보세요</a:t>
            </a:r>
            <a:r>
              <a:rPr lang="en-US" altLang="ko-KR" sz="3000" dirty="0">
                <a:latin typeface="+mn-ea"/>
              </a:rPr>
              <a:t>. (</a:t>
            </a:r>
            <a:r>
              <a:rPr lang="ko-KR" altLang="en-US" sz="3000" dirty="0">
                <a:latin typeface="+mn-ea"/>
              </a:rPr>
              <a:t>숙제</a:t>
            </a:r>
            <a:r>
              <a:rPr lang="en-US" altLang="ko-KR" sz="3000" dirty="0">
                <a:latin typeface="+mn-ea"/>
              </a:rPr>
              <a:t>!)</a:t>
            </a:r>
            <a:endParaRPr lang="en-US" sz="3000" dirty="0">
              <a:latin typeface="+mn-ea"/>
            </a:endParaRPr>
          </a:p>
        </p:txBody>
      </p:sp>
      <p:sp>
        <p:nvSpPr>
          <p:cNvPr id="10" name="Oval 9">
            <a:extLst>
              <a:ext uri="{FF2B5EF4-FFF2-40B4-BE49-F238E27FC236}">
                <a16:creationId xmlns:a16="http://schemas.microsoft.com/office/drawing/2014/main" id="{D101FAE4-2AA5-445D-8A71-679D14BA307B}"/>
              </a:ext>
            </a:extLst>
          </p:cNvPr>
          <p:cNvSpPr/>
          <p:nvPr/>
        </p:nvSpPr>
        <p:spPr>
          <a:xfrm>
            <a:off x="0" y="-13082"/>
            <a:ext cx="3021134" cy="1907983"/>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ko-KR" altLang="en-US" sz="2800">
                <a:solidFill>
                  <a:schemeClr val="tx1"/>
                </a:solidFill>
              </a:rPr>
              <a:t>워크북 연습문제도 </a:t>
            </a:r>
            <a:r>
              <a:rPr lang="ko-KR" altLang="en-US" sz="2800" dirty="0">
                <a:solidFill>
                  <a:schemeClr val="tx1"/>
                </a:solidFill>
              </a:rPr>
              <a:t>잊지 마세요</a:t>
            </a:r>
            <a:r>
              <a:rPr lang="en-US" altLang="ko-KR" sz="2800" dirty="0">
                <a:solidFill>
                  <a:schemeClr val="tx1"/>
                </a:solidFill>
              </a:rPr>
              <a:t>!</a:t>
            </a:r>
            <a:endParaRPr lang="en-US" sz="2800" dirty="0">
              <a:solidFill>
                <a:schemeClr val="tx1"/>
              </a:solidFill>
            </a:endParaRPr>
          </a:p>
        </p:txBody>
      </p:sp>
    </p:spTree>
    <p:extLst>
      <p:ext uri="{BB962C8B-B14F-4D97-AF65-F5344CB8AC3E}">
        <p14:creationId xmlns:p14="http://schemas.microsoft.com/office/powerpoint/2010/main" val="145656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80">
                                          <p:stCondLst>
                                            <p:cond delay="0"/>
                                          </p:stCondLst>
                                        </p:cTn>
                                        <p:tgtEl>
                                          <p:spTgt spid="10"/>
                                        </p:tgtEl>
                                      </p:cBhvr>
                                    </p:animEffect>
                                    <p:anim calcmode="lin" valueType="num">
                                      <p:cBhvr>
                                        <p:cTn id="13"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8" dur="26">
                                          <p:stCondLst>
                                            <p:cond delay="650"/>
                                          </p:stCondLst>
                                        </p:cTn>
                                        <p:tgtEl>
                                          <p:spTgt spid="10"/>
                                        </p:tgtEl>
                                      </p:cBhvr>
                                      <p:to x="100000" y="60000"/>
                                    </p:animScale>
                                    <p:animScale>
                                      <p:cBhvr>
                                        <p:cTn id="19" dur="166" decel="50000">
                                          <p:stCondLst>
                                            <p:cond delay="676"/>
                                          </p:stCondLst>
                                        </p:cTn>
                                        <p:tgtEl>
                                          <p:spTgt spid="10"/>
                                        </p:tgtEl>
                                      </p:cBhvr>
                                      <p:to x="100000" y="100000"/>
                                    </p:animScale>
                                    <p:animScale>
                                      <p:cBhvr>
                                        <p:cTn id="20" dur="26">
                                          <p:stCondLst>
                                            <p:cond delay="1312"/>
                                          </p:stCondLst>
                                        </p:cTn>
                                        <p:tgtEl>
                                          <p:spTgt spid="10"/>
                                        </p:tgtEl>
                                      </p:cBhvr>
                                      <p:to x="100000" y="80000"/>
                                    </p:animScale>
                                    <p:animScale>
                                      <p:cBhvr>
                                        <p:cTn id="21" dur="166" decel="50000">
                                          <p:stCondLst>
                                            <p:cond delay="1338"/>
                                          </p:stCondLst>
                                        </p:cTn>
                                        <p:tgtEl>
                                          <p:spTgt spid="10"/>
                                        </p:tgtEl>
                                      </p:cBhvr>
                                      <p:to x="100000" y="100000"/>
                                    </p:animScale>
                                    <p:animScale>
                                      <p:cBhvr>
                                        <p:cTn id="22" dur="26">
                                          <p:stCondLst>
                                            <p:cond delay="1642"/>
                                          </p:stCondLst>
                                        </p:cTn>
                                        <p:tgtEl>
                                          <p:spTgt spid="10"/>
                                        </p:tgtEl>
                                      </p:cBhvr>
                                      <p:to x="100000" y="90000"/>
                                    </p:animScale>
                                    <p:animScale>
                                      <p:cBhvr>
                                        <p:cTn id="23" dur="166" decel="50000">
                                          <p:stCondLst>
                                            <p:cond delay="1668"/>
                                          </p:stCondLst>
                                        </p:cTn>
                                        <p:tgtEl>
                                          <p:spTgt spid="10"/>
                                        </p:tgtEl>
                                      </p:cBhvr>
                                      <p:to x="100000" y="100000"/>
                                    </p:animScale>
                                    <p:animScale>
                                      <p:cBhvr>
                                        <p:cTn id="24" dur="26">
                                          <p:stCondLst>
                                            <p:cond delay="1808"/>
                                          </p:stCondLst>
                                        </p:cTn>
                                        <p:tgtEl>
                                          <p:spTgt spid="10"/>
                                        </p:tgtEl>
                                      </p:cBhvr>
                                      <p:to x="100000" y="95000"/>
                                    </p:animScale>
                                    <p:animScale>
                                      <p:cBhvr>
                                        <p:cTn id="25"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526092"/>
            <a:ext cx="12191999" cy="845508"/>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b="1" dirty="0"/>
              <a:t>LINGT</a:t>
            </a:r>
            <a:r>
              <a:rPr lang="ko-KR" altLang="en-US" b="1" dirty="0"/>
              <a:t>을 이용한 말하기 숙제</a:t>
            </a:r>
            <a:endParaRPr lang="en-US" b="1" dirty="0"/>
          </a:p>
        </p:txBody>
      </p:sp>
      <p:sp>
        <p:nvSpPr>
          <p:cNvPr id="4" name="Rectangle 3"/>
          <p:cNvSpPr/>
          <p:nvPr/>
        </p:nvSpPr>
        <p:spPr>
          <a:xfrm>
            <a:off x="609600" y="1527709"/>
            <a:ext cx="10972800" cy="4444037"/>
          </a:xfrm>
          <a:prstGeom prst="rect">
            <a:avLst/>
          </a:prstGeom>
        </p:spPr>
        <p:txBody>
          <a:bodyPr wrap="square">
            <a:spAutoFit/>
          </a:bodyPr>
          <a:lstStyle/>
          <a:p>
            <a:pPr marL="514350" indent="-514350">
              <a:lnSpc>
                <a:spcPct val="150000"/>
              </a:lnSpc>
              <a:buAutoNum type="arabicPeriod"/>
            </a:pPr>
            <a:r>
              <a:rPr lang="en-US" altLang="ko-KR" sz="3200" dirty="0"/>
              <a:t>WWW.LINGT.COM</a:t>
            </a:r>
            <a:r>
              <a:rPr lang="ko-KR" altLang="en-US" sz="3200" dirty="0"/>
              <a:t>에서 </a:t>
            </a:r>
            <a:r>
              <a:rPr lang="en-US" altLang="ko-KR" sz="3200" dirty="0"/>
              <a:t>SIGN UP </a:t>
            </a:r>
            <a:r>
              <a:rPr lang="ko-KR" altLang="en-US" sz="3200" dirty="0"/>
              <a:t>하기</a:t>
            </a:r>
            <a:endParaRPr lang="en-US" altLang="ko-KR" sz="3200" dirty="0"/>
          </a:p>
          <a:p>
            <a:pPr marL="514350" indent="-514350">
              <a:lnSpc>
                <a:spcPct val="150000"/>
              </a:lnSpc>
              <a:buAutoNum type="arabicPeriod"/>
            </a:pPr>
            <a:r>
              <a:rPr lang="ko-KR" altLang="en-US" sz="3200" dirty="0"/>
              <a:t>교사의 방 만들기</a:t>
            </a:r>
            <a:endParaRPr lang="en-US" altLang="ko-KR" sz="3200" dirty="0"/>
          </a:p>
          <a:p>
            <a:pPr marL="514350" indent="-514350">
              <a:lnSpc>
                <a:spcPct val="150000"/>
              </a:lnSpc>
              <a:buAutoNum type="arabicPeriod"/>
            </a:pPr>
            <a:r>
              <a:rPr lang="ko-KR" altLang="en-US" sz="3200" dirty="0"/>
              <a:t>녹음</a:t>
            </a:r>
            <a:r>
              <a:rPr lang="en-US" altLang="ko-KR" sz="3200" dirty="0"/>
              <a:t>, </a:t>
            </a:r>
            <a:r>
              <a:rPr lang="ko-KR" altLang="en-US" sz="3200" dirty="0"/>
              <a:t>사진</a:t>
            </a:r>
            <a:r>
              <a:rPr lang="en-US" altLang="ko-KR" sz="3200" dirty="0"/>
              <a:t>, </a:t>
            </a:r>
            <a:r>
              <a:rPr lang="ko-KR" altLang="en-US" sz="3200" dirty="0"/>
              <a:t>영상</a:t>
            </a:r>
            <a:r>
              <a:rPr lang="en-US" altLang="ko-KR" sz="3200" dirty="0"/>
              <a:t>, </a:t>
            </a:r>
            <a:r>
              <a:rPr lang="ko-KR" altLang="en-US" sz="3200" dirty="0"/>
              <a:t>텍스트를 이용한 숙제 제시하기</a:t>
            </a:r>
            <a:endParaRPr lang="en-US" altLang="ko-KR" sz="3200" dirty="0"/>
          </a:p>
          <a:p>
            <a:pPr marL="514350" indent="-514350">
              <a:lnSpc>
                <a:spcPct val="150000"/>
              </a:lnSpc>
              <a:buAutoNum type="arabicPeriod"/>
            </a:pPr>
            <a:r>
              <a:rPr lang="ko-KR" altLang="en-US" sz="3200" dirty="0"/>
              <a:t>교과서 녹음</a:t>
            </a:r>
            <a:r>
              <a:rPr lang="en-US" altLang="ko-KR" sz="3200" dirty="0"/>
              <a:t>, </a:t>
            </a:r>
            <a:r>
              <a:rPr lang="ko-KR" altLang="en-US" sz="3200" dirty="0"/>
              <a:t>의견 말하기 등의 숙제 가능</a:t>
            </a:r>
            <a:endParaRPr lang="en-US" altLang="ko-KR" sz="3200" dirty="0"/>
          </a:p>
          <a:p>
            <a:pPr marL="514350" indent="-514350">
              <a:lnSpc>
                <a:spcPct val="150000"/>
              </a:lnSpc>
              <a:buAutoNum type="arabicPeriod"/>
            </a:pPr>
            <a:r>
              <a:rPr lang="ko-KR" altLang="en-US" sz="3200" dirty="0"/>
              <a:t>학생에게 링크 제공하기</a:t>
            </a:r>
            <a:endParaRPr lang="en-US" altLang="ko-KR" sz="3200" dirty="0"/>
          </a:p>
          <a:p>
            <a:pPr marL="514350" indent="-514350">
              <a:lnSpc>
                <a:spcPct val="150000"/>
              </a:lnSpc>
              <a:buAutoNum type="arabicPeriod"/>
            </a:pPr>
            <a:r>
              <a:rPr lang="ko-KR" altLang="en-US" sz="3200" dirty="0"/>
              <a:t>총 </a:t>
            </a:r>
            <a:r>
              <a:rPr lang="en-US" altLang="ko-KR" sz="3200" dirty="0"/>
              <a:t>10</a:t>
            </a:r>
            <a:r>
              <a:rPr lang="ko-KR" altLang="en-US" sz="3200" dirty="0"/>
              <a:t>개의 말하기 숙제를 무료로 만들 수 있음</a:t>
            </a:r>
            <a:r>
              <a:rPr lang="en-US" altLang="ko-KR" sz="3200" dirty="0"/>
              <a:t> </a:t>
            </a:r>
            <a:endParaRPr lang="en-US" sz="3200" dirty="0"/>
          </a:p>
        </p:txBody>
      </p:sp>
      <p:sp>
        <p:nvSpPr>
          <p:cNvPr id="5" name="Google Shape;182;p29">
            <a:extLst>
              <a:ext uri="{FF2B5EF4-FFF2-40B4-BE49-F238E27FC236}">
                <a16:creationId xmlns:a16="http://schemas.microsoft.com/office/drawing/2014/main" id="{1E09C897-1142-4942-8AD7-C45BD064B70F}"/>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5969263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74320"/>
            <a:ext cx="11887200" cy="731520"/>
          </a:xfrm>
          <a:prstGeom prst="rect">
            <a:avLst/>
          </a:prstGeom>
          <a:solidFill>
            <a:schemeClr val="accent1">
              <a:lumMod val="40000"/>
              <a:lumOff val="60000"/>
            </a:schemeClr>
          </a:solidFill>
          <a:ln w="8890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r>
              <a:rPr lang="en-US" sz="3200" b="1" dirty="0">
                <a:solidFill>
                  <a:schemeClr val="tx1"/>
                </a:solidFill>
                <a:effectLst>
                  <a:outerShdw blurRad="38100" dist="38100" dir="2700000" algn="tl">
                    <a:srgbClr val="000000">
                      <a:alpha val="43137"/>
                    </a:srgbClr>
                  </a:outerShdw>
                </a:effectLst>
              </a:rPr>
              <a:t>References</a:t>
            </a:r>
          </a:p>
        </p:txBody>
      </p:sp>
      <p:sp>
        <p:nvSpPr>
          <p:cNvPr id="3" name="Rectangle 2"/>
          <p:cNvSpPr/>
          <p:nvPr/>
        </p:nvSpPr>
        <p:spPr>
          <a:xfrm>
            <a:off x="152400" y="1240535"/>
            <a:ext cx="11887200" cy="5484729"/>
          </a:xfrm>
          <a:prstGeom prst="rect">
            <a:avLst/>
          </a:prstGeom>
          <a:solidFill>
            <a:schemeClr val="accent1">
              <a:lumMod val="40000"/>
              <a:lumOff val="60000"/>
            </a:schemeClr>
          </a:solidFill>
          <a:ln w="8890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t>  </a:t>
            </a:r>
          </a:p>
          <a:p>
            <a:pPr marL="457200" indent="-457200">
              <a:buAutoNum type="arabicPeriod"/>
            </a:pPr>
            <a:r>
              <a:rPr lang="ko-KR" altLang="en-US" sz="2400" dirty="0">
                <a:solidFill>
                  <a:schemeClr val="tx1"/>
                </a:solidFill>
                <a:effectLst>
                  <a:outerShdw blurRad="38100" dist="38100" dir="2700000" algn="tl">
                    <a:srgbClr val="000000">
                      <a:alpha val="43137"/>
                    </a:srgbClr>
                  </a:outerShdw>
                </a:effectLst>
                <a:latin typeface="+mn-ea"/>
              </a:rPr>
              <a:t>재외동포를 위한 한국어 </a:t>
            </a:r>
            <a:r>
              <a:rPr lang="en-US" altLang="ko-KR" sz="2400" dirty="0">
                <a:solidFill>
                  <a:schemeClr val="tx1"/>
                </a:solidFill>
                <a:effectLst>
                  <a:outerShdw blurRad="38100" dist="38100" dir="2700000" algn="tl">
                    <a:srgbClr val="000000">
                      <a:alpha val="43137"/>
                    </a:srgbClr>
                  </a:outerShdw>
                </a:effectLst>
                <a:latin typeface="+mn-ea"/>
              </a:rPr>
              <a:t>6-1 (</a:t>
            </a:r>
            <a:r>
              <a:rPr lang="ko-KR" altLang="en-US" sz="2400" dirty="0">
                <a:solidFill>
                  <a:schemeClr val="tx1"/>
                </a:solidFill>
                <a:effectLst>
                  <a:outerShdw blurRad="38100" dist="38100" dir="2700000" algn="tl">
                    <a:srgbClr val="000000">
                      <a:alpha val="43137"/>
                    </a:srgbClr>
                  </a:outerShdw>
                </a:effectLst>
                <a:latin typeface="+mn-ea"/>
              </a:rPr>
              <a:t>영어권</a:t>
            </a:r>
            <a:r>
              <a:rPr lang="en-US" altLang="ko-KR" sz="2400" dirty="0">
                <a:solidFill>
                  <a:schemeClr val="tx1"/>
                </a:solidFill>
                <a:effectLst>
                  <a:outerShdw blurRad="38100" dist="38100" dir="2700000" algn="tl">
                    <a:srgbClr val="000000">
                      <a:alpha val="43137"/>
                    </a:srgbClr>
                  </a:outerShdw>
                </a:effectLst>
                <a:latin typeface="+mn-ea"/>
              </a:rPr>
              <a:t>)</a:t>
            </a:r>
          </a:p>
          <a:p>
            <a:pPr marL="457200" indent="-457200">
              <a:buAutoNum type="arabicPeriod"/>
            </a:pPr>
            <a:r>
              <a:rPr lang="ko-KR" altLang="en-US" sz="2400" dirty="0">
                <a:solidFill>
                  <a:schemeClr val="tx1"/>
                </a:solidFill>
                <a:effectLst>
                  <a:outerShdw blurRad="38100" dist="38100" dir="2700000" algn="tl">
                    <a:srgbClr val="000000">
                      <a:alpha val="43137"/>
                    </a:srgbClr>
                  </a:outerShdw>
                </a:effectLst>
                <a:latin typeface="+mn-ea"/>
              </a:rPr>
              <a:t>재외동포를 위한 한국어 </a:t>
            </a:r>
            <a:r>
              <a:rPr lang="en-US" altLang="ko-KR" sz="2400" dirty="0">
                <a:solidFill>
                  <a:schemeClr val="tx1"/>
                </a:solidFill>
                <a:effectLst>
                  <a:outerShdw blurRad="38100" dist="38100" dir="2700000" algn="tl">
                    <a:srgbClr val="000000">
                      <a:alpha val="43137"/>
                    </a:srgbClr>
                  </a:outerShdw>
                </a:effectLst>
                <a:latin typeface="+mn-ea"/>
              </a:rPr>
              <a:t>6-1 (</a:t>
            </a:r>
            <a:r>
              <a:rPr lang="ko-KR" altLang="en-US" sz="2400" dirty="0">
                <a:solidFill>
                  <a:schemeClr val="tx1"/>
                </a:solidFill>
                <a:effectLst>
                  <a:outerShdw blurRad="38100" dist="38100" dir="2700000" algn="tl">
                    <a:srgbClr val="000000">
                      <a:alpha val="43137"/>
                    </a:srgbClr>
                  </a:outerShdw>
                </a:effectLst>
                <a:latin typeface="+mn-ea"/>
              </a:rPr>
              <a:t>범용</a:t>
            </a:r>
            <a:r>
              <a:rPr lang="en-US" altLang="ko-KR" sz="2400" dirty="0">
                <a:solidFill>
                  <a:schemeClr val="tx1"/>
                </a:solidFill>
                <a:effectLst>
                  <a:outerShdw blurRad="38100" dist="38100" dir="2700000" algn="tl">
                    <a:srgbClr val="000000">
                      <a:alpha val="43137"/>
                    </a:srgbClr>
                  </a:outerShdw>
                </a:effectLst>
                <a:latin typeface="+mn-ea"/>
              </a:rPr>
              <a:t>)</a:t>
            </a:r>
          </a:p>
          <a:p>
            <a:pPr marL="457200" indent="-457200">
              <a:buAutoNum type="arabicPeriod"/>
            </a:pPr>
            <a:r>
              <a:rPr lang="en-US" sz="2000" dirty="0">
                <a:solidFill>
                  <a:schemeClr val="tx1"/>
                </a:solidFill>
                <a:effectLst>
                  <a:outerShdw blurRad="38100" dist="38100" dir="2700000" algn="tl">
                    <a:srgbClr val="000000">
                      <a:alpha val="43137"/>
                    </a:srgbClr>
                  </a:outerShdw>
                </a:effectLst>
                <a:hlinkClick r:id="rId2">
                  <a:extLst>
                    <a:ext uri="{A12FA001-AC4F-418D-AE19-62706E023703}">
                      <ahyp:hlinkClr xmlns:ahyp="http://schemas.microsoft.com/office/drawing/2018/hyperlinkcolor" val="tx"/>
                    </a:ext>
                  </a:extLst>
                </a:hlinkClick>
              </a:rPr>
              <a:t>https://www.cleanpng.com/png-scalable-vector-graphics-paper-royalty-free-clip-a-6012096/download-png.html</a:t>
            </a:r>
            <a:endParaRPr lang="en-US" sz="2000" dirty="0">
              <a:solidFill>
                <a:schemeClr val="tx1"/>
              </a:solidFill>
              <a:effectLst>
                <a:outerShdw blurRad="38100" dist="38100" dir="2700000" algn="tl">
                  <a:srgbClr val="000000">
                    <a:alpha val="43137"/>
                  </a:srgbClr>
                </a:outerShdw>
              </a:effectLst>
            </a:endParaRPr>
          </a:p>
          <a:p>
            <a:pPr marL="457200" indent="-457200">
              <a:buAutoNum type="arabicPeriod"/>
            </a:pPr>
            <a:r>
              <a:rPr lang="en-US" sz="2000" dirty="0">
                <a:solidFill>
                  <a:schemeClr val="tx1"/>
                </a:solidFill>
                <a:effectLst>
                  <a:outerShdw blurRad="38100" dist="38100" dir="2700000" algn="tl">
                    <a:srgbClr val="000000">
                      <a:alpha val="43137"/>
                    </a:srgbClr>
                  </a:outerShdw>
                </a:effectLst>
                <a:hlinkClick r:id="rId3">
                  <a:extLst>
                    <a:ext uri="{A12FA001-AC4F-418D-AE19-62706E023703}">
                      <ahyp:hlinkClr xmlns:ahyp="http://schemas.microsoft.com/office/drawing/2018/hyperlinkcolor" val="tx"/>
                    </a:ext>
                  </a:extLst>
                </a:hlinkClick>
              </a:rPr>
              <a:t>https://www.history.com/topics/world-war-ii</a:t>
            </a:r>
            <a:endParaRPr lang="en-US" sz="2000" dirty="0">
              <a:solidFill>
                <a:schemeClr val="tx1"/>
              </a:solidFill>
              <a:effectLst>
                <a:outerShdw blurRad="38100" dist="38100" dir="2700000" algn="tl">
                  <a:srgbClr val="000000">
                    <a:alpha val="43137"/>
                  </a:srgbClr>
                </a:outerShdw>
              </a:effectLst>
            </a:endParaRPr>
          </a:p>
          <a:p>
            <a:pPr marL="457200" indent="-457200">
              <a:buAutoNum type="arabicPeriod"/>
            </a:pPr>
            <a:r>
              <a:rPr lang="en-US" sz="2000" dirty="0">
                <a:solidFill>
                  <a:schemeClr val="tx1"/>
                </a:solidFill>
                <a:effectLst>
                  <a:outerShdw blurRad="38100" dist="38100" dir="2700000" algn="tl">
                    <a:srgbClr val="000000">
                      <a:alpha val="43137"/>
                    </a:srgbClr>
                  </a:outerShdw>
                </a:effectLst>
                <a:hlinkClick r:id="rId4">
                  <a:extLst>
                    <a:ext uri="{A12FA001-AC4F-418D-AE19-62706E023703}">
                      <ahyp:hlinkClr xmlns:ahyp="http://schemas.microsoft.com/office/drawing/2018/hyperlinkcolor" val="tx"/>
                    </a:ext>
                  </a:extLst>
                </a:hlinkClick>
              </a:rPr>
              <a:t>https://www.history.com/topics/cold-war/fall-of-the-berlin-wall-video</a:t>
            </a:r>
            <a:endParaRPr lang="en-US" sz="2000" dirty="0">
              <a:solidFill>
                <a:schemeClr val="tx1"/>
              </a:solidFill>
              <a:effectLst>
                <a:outerShdw blurRad="38100" dist="38100" dir="2700000" algn="tl">
                  <a:srgbClr val="000000">
                    <a:alpha val="43137"/>
                  </a:srgbClr>
                </a:outerShdw>
              </a:effectLst>
            </a:endParaRPr>
          </a:p>
          <a:p>
            <a:pPr marL="457200" indent="-457200">
              <a:buAutoNum type="arabicPeriod"/>
            </a:pPr>
            <a:r>
              <a:rPr lang="en-US" sz="2000" dirty="0">
                <a:solidFill>
                  <a:schemeClr val="tx1"/>
                </a:solidFill>
                <a:effectLst>
                  <a:outerShdw blurRad="38100" dist="38100" dir="2700000" algn="tl">
                    <a:srgbClr val="000000">
                      <a:alpha val="43137"/>
                    </a:srgbClr>
                  </a:outerShdw>
                </a:effectLst>
                <a:hlinkClick r:id="rId5">
                  <a:extLst>
                    <a:ext uri="{A12FA001-AC4F-418D-AE19-62706E023703}">
                      <ahyp:hlinkClr xmlns:ahyp="http://schemas.microsoft.com/office/drawing/2018/hyperlinkcolor" val="tx"/>
                    </a:ext>
                  </a:extLst>
                </a:hlinkClick>
              </a:rPr>
              <a:t>https://www.youtube.com/watch?v=ube21r7l2oM&amp;t=3s</a:t>
            </a:r>
            <a:endParaRPr lang="en-US" sz="2000" dirty="0">
              <a:solidFill>
                <a:schemeClr val="tx1"/>
              </a:solidFill>
              <a:effectLst>
                <a:outerShdw blurRad="38100" dist="38100" dir="2700000" algn="tl">
                  <a:srgbClr val="000000">
                    <a:alpha val="43137"/>
                  </a:srgbClr>
                </a:outerShdw>
              </a:effectLst>
            </a:endParaRPr>
          </a:p>
          <a:p>
            <a:pPr marL="457200" indent="-457200">
              <a:buAutoNum type="arabicPeriod"/>
            </a:pPr>
            <a:r>
              <a:rPr lang="en-US" sz="2000" dirty="0">
                <a:solidFill>
                  <a:schemeClr val="tx1"/>
                </a:solidFill>
                <a:effectLst>
                  <a:outerShdw blurRad="38100" dist="38100" dir="2700000" algn="tl">
                    <a:srgbClr val="000000">
                      <a:alpha val="43137"/>
                    </a:srgbClr>
                  </a:outerShdw>
                </a:effectLst>
                <a:hlinkClick r:id="rId6">
                  <a:extLst>
                    <a:ext uri="{A12FA001-AC4F-418D-AE19-62706E023703}">
                      <ahyp:hlinkClr xmlns:ahyp="http://schemas.microsoft.com/office/drawing/2018/hyperlinkcolor" val="tx"/>
                    </a:ext>
                  </a:extLst>
                </a:hlinkClick>
              </a:rPr>
              <a:t>https://www.youtube.com/watch?v=DwKPFT-RioU</a:t>
            </a:r>
            <a:endParaRPr lang="en-US" sz="2000" dirty="0">
              <a:solidFill>
                <a:schemeClr val="tx1"/>
              </a:solidFill>
              <a:effectLst>
                <a:outerShdw blurRad="38100" dist="38100" dir="2700000" algn="tl">
                  <a:srgbClr val="000000">
                    <a:alpha val="43137"/>
                  </a:srgbClr>
                </a:outerShdw>
              </a:effectLst>
            </a:endParaRPr>
          </a:p>
          <a:p>
            <a:pPr marL="457200" indent="-457200">
              <a:buAutoNum type="arabicPeriod"/>
            </a:pPr>
            <a:r>
              <a:rPr lang="en-US" sz="2000" dirty="0">
                <a:solidFill>
                  <a:schemeClr val="tx1"/>
                </a:solidFill>
                <a:effectLst>
                  <a:outerShdw blurRad="38100" dist="38100" dir="2700000" algn="tl">
                    <a:srgbClr val="000000">
                      <a:alpha val="43137"/>
                    </a:srgbClr>
                  </a:outerShdw>
                </a:effectLst>
                <a:hlinkClick r:id="rId7">
                  <a:extLst>
                    <a:ext uri="{A12FA001-AC4F-418D-AE19-62706E023703}">
                      <ahyp:hlinkClr xmlns:ahyp="http://schemas.microsoft.com/office/drawing/2018/hyperlinkcolor" val="tx"/>
                    </a:ext>
                  </a:extLst>
                </a:hlinkClick>
              </a:rPr>
              <a:t>https://yourteenmag.com/family-life/communication/9-signs-its-almost-the-end-of-the-school-year</a:t>
            </a:r>
            <a:endParaRPr lang="en-US" sz="2000" dirty="0">
              <a:solidFill>
                <a:schemeClr val="tx1"/>
              </a:solidFill>
              <a:effectLst>
                <a:outerShdw blurRad="38100" dist="38100" dir="2700000" algn="tl">
                  <a:srgbClr val="000000">
                    <a:alpha val="43137"/>
                  </a:srgbClr>
                </a:outerShdw>
              </a:effectLst>
            </a:endParaRPr>
          </a:p>
          <a:p>
            <a:pPr marL="457200" indent="-457200">
              <a:buFontTx/>
              <a:buAutoNum type="arabicPeriod"/>
            </a:pPr>
            <a:r>
              <a:rPr lang="en-US" sz="2000" dirty="0">
                <a:solidFill>
                  <a:schemeClr val="tx1"/>
                </a:solidFill>
                <a:effectLst>
                  <a:outerShdw blurRad="38100" dist="38100" dir="2700000" algn="tl">
                    <a:srgbClr val="000000">
                      <a:alpha val="43137"/>
                    </a:srgbClr>
                  </a:outerShdw>
                </a:effectLst>
                <a:hlinkClick r:id="rId8">
                  <a:extLst>
                    <a:ext uri="{A12FA001-AC4F-418D-AE19-62706E023703}">
                      <ahyp:hlinkClr xmlns:ahyp="http://schemas.microsoft.com/office/drawing/2018/hyperlinkcolor" val="tx"/>
                    </a:ext>
                  </a:extLst>
                </a:hlinkClick>
              </a:rPr>
              <a:t>https://www.pinterest.co.kr/pin/338614465735198014/</a:t>
            </a:r>
            <a:endParaRPr lang="en-US" sz="2000" dirty="0">
              <a:solidFill>
                <a:schemeClr val="tx1"/>
              </a:solidFill>
              <a:effectLst>
                <a:outerShdw blurRad="38100" dist="38100" dir="2700000" algn="tl">
                  <a:srgbClr val="000000">
                    <a:alpha val="43137"/>
                  </a:srgbClr>
                </a:outerShdw>
              </a:effectLst>
            </a:endParaRPr>
          </a:p>
          <a:p>
            <a:pPr marL="457200" indent="-457200">
              <a:buFontTx/>
              <a:buAutoNum type="arabicPeriod"/>
            </a:pPr>
            <a:r>
              <a:rPr lang="en-US" sz="2000" dirty="0">
                <a:solidFill>
                  <a:schemeClr val="tx1"/>
                </a:solidFill>
                <a:effectLst>
                  <a:outerShdw blurRad="38100" dist="38100" dir="2700000" algn="tl">
                    <a:srgbClr val="000000">
                      <a:alpha val="43137"/>
                    </a:srgbClr>
                  </a:outerShdw>
                </a:effectLst>
                <a:hlinkClick r:id="rId9">
                  <a:extLst>
                    <a:ext uri="{A12FA001-AC4F-418D-AE19-62706E023703}">
                      <ahyp:hlinkClr xmlns:ahyp="http://schemas.microsoft.com/office/drawing/2018/hyperlinkcolor" val="tx"/>
                    </a:ext>
                  </a:extLst>
                </a:hlinkClick>
              </a:rPr>
              <a:t>https://www.drshirley.org/geog/map14_alex.gif</a:t>
            </a:r>
            <a:endParaRPr lang="en-US" sz="2000" dirty="0">
              <a:solidFill>
                <a:schemeClr val="tx1"/>
              </a:solidFill>
              <a:effectLst>
                <a:outerShdw blurRad="38100" dist="38100" dir="2700000" algn="tl">
                  <a:srgbClr val="000000">
                    <a:alpha val="43137"/>
                  </a:srgbClr>
                </a:outerShdw>
              </a:effectLst>
            </a:endParaRPr>
          </a:p>
          <a:p>
            <a:pPr marL="457200" indent="-457200">
              <a:buFontTx/>
              <a:buAutoNum type="arabicPeriod"/>
            </a:pPr>
            <a:r>
              <a:rPr lang="en-US" sz="2000" dirty="0">
                <a:solidFill>
                  <a:schemeClr val="tx1"/>
                </a:solidFill>
                <a:effectLst>
                  <a:outerShdw blurRad="38100" dist="38100" dir="2700000" algn="tl">
                    <a:srgbClr val="000000">
                      <a:alpha val="43137"/>
                    </a:srgbClr>
                  </a:outerShdw>
                </a:effectLst>
                <a:hlinkClick r:id="rId10">
                  <a:extLst>
                    <a:ext uri="{A12FA001-AC4F-418D-AE19-62706E023703}">
                      <ahyp:hlinkClr xmlns:ahyp="http://schemas.microsoft.com/office/drawing/2018/hyperlinkcolor" val="tx"/>
                    </a:ext>
                  </a:extLst>
                </a:hlinkClick>
              </a:rPr>
              <a:t>https://en.wikipedia.org/wiki/Inca_Empire</a:t>
            </a:r>
            <a:endParaRPr lang="en-US" sz="2000" dirty="0">
              <a:solidFill>
                <a:schemeClr val="tx1"/>
              </a:solidFill>
              <a:effectLst>
                <a:outerShdw blurRad="38100" dist="38100" dir="2700000" algn="tl">
                  <a:srgbClr val="000000">
                    <a:alpha val="43137"/>
                  </a:srgbClr>
                </a:outerShdw>
              </a:effectLst>
            </a:endParaRPr>
          </a:p>
          <a:p>
            <a:pPr marL="457200" indent="-457200">
              <a:buFontTx/>
              <a:buAutoNum type="arabicPeriod"/>
            </a:pPr>
            <a:r>
              <a:rPr lang="en-US" sz="2000" dirty="0">
                <a:solidFill>
                  <a:schemeClr val="tx1"/>
                </a:solidFill>
                <a:effectLst>
                  <a:outerShdw blurRad="38100" dist="38100" dir="2700000" algn="tl">
                    <a:srgbClr val="000000">
                      <a:alpha val="43137"/>
                    </a:srgbClr>
                  </a:outerShdw>
                </a:effectLst>
                <a:hlinkClick r:id="rId11">
                  <a:extLst>
                    <a:ext uri="{A12FA001-AC4F-418D-AE19-62706E023703}">
                      <ahyp:hlinkClr xmlns:ahyp="http://schemas.microsoft.com/office/drawing/2018/hyperlinkcolor" val="tx"/>
                    </a:ext>
                  </a:extLst>
                </a:hlinkClick>
              </a:rPr>
              <a:t>https://www.bbc.co.uk/programmes/b00f6hbp</a:t>
            </a:r>
            <a:endParaRPr lang="en-US" sz="2000" dirty="0">
              <a:solidFill>
                <a:schemeClr val="tx1"/>
              </a:solidFill>
              <a:effectLst>
                <a:outerShdw blurRad="38100" dist="38100" dir="2700000" algn="tl">
                  <a:srgbClr val="000000">
                    <a:alpha val="43137"/>
                  </a:srgbClr>
                </a:outerShdw>
              </a:effectLst>
            </a:endParaRPr>
          </a:p>
          <a:p>
            <a:pPr marL="457200" indent="-457200">
              <a:buFontTx/>
              <a:buAutoNum type="arabicPeriod"/>
            </a:pPr>
            <a:r>
              <a:rPr lang="en-US" sz="2000" dirty="0">
                <a:solidFill>
                  <a:schemeClr val="tx1"/>
                </a:solidFill>
                <a:effectLst>
                  <a:outerShdw blurRad="38100" dist="38100" dir="2700000" algn="tl">
                    <a:srgbClr val="000000">
                      <a:alpha val="43137"/>
                    </a:srgbClr>
                  </a:outerShdw>
                </a:effectLst>
                <a:hlinkClick r:id="rId12">
                  <a:extLst>
                    <a:ext uri="{A12FA001-AC4F-418D-AE19-62706E023703}">
                      <ahyp:hlinkClr xmlns:ahyp="http://schemas.microsoft.com/office/drawing/2018/hyperlinkcolor" val="tx"/>
                    </a:ext>
                  </a:extLst>
                </a:hlinkClick>
              </a:rPr>
              <a:t>https://www.youtube.com/watch?v=PFXSqRWVxcc&amp;t=40s</a:t>
            </a:r>
            <a:endParaRPr lang="en-US" sz="2000" dirty="0">
              <a:solidFill>
                <a:schemeClr val="tx1"/>
              </a:solidFill>
              <a:effectLst>
                <a:outerShdw blurRad="38100" dist="38100" dir="2700000" algn="tl">
                  <a:srgbClr val="000000">
                    <a:alpha val="43137"/>
                  </a:srgbClr>
                </a:outerShdw>
              </a:effectLst>
            </a:endParaRPr>
          </a:p>
          <a:p>
            <a:pPr marL="457200" indent="-457200">
              <a:buFontTx/>
              <a:buAutoNum type="arabicPeriod"/>
            </a:pPr>
            <a:r>
              <a:rPr lang="en-US" sz="2000" dirty="0">
                <a:solidFill>
                  <a:schemeClr val="tx1"/>
                </a:solidFill>
                <a:effectLst>
                  <a:outerShdw blurRad="38100" dist="38100" dir="2700000" algn="tl">
                    <a:srgbClr val="000000">
                      <a:alpha val="43137"/>
                    </a:srgbClr>
                  </a:outerShdw>
                </a:effectLst>
                <a:hlinkClick r:id="rId13">
                  <a:extLst>
                    <a:ext uri="{A12FA001-AC4F-418D-AE19-62706E023703}">
                      <ahyp:hlinkClr xmlns:ahyp="http://schemas.microsoft.com/office/drawing/2018/hyperlinkcolor" val="tx"/>
                    </a:ext>
                  </a:extLst>
                </a:hlinkClick>
              </a:rPr>
              <a:t>http://clipart-library.com/writing-book-cliparts.html</a:t>
            </a:r>
            <a:endParaRPr lang="en-US" sz="2000" dirty="0">
              <a:solidFill>
                <a:schemeClr val="tx1"/>
              </a:solidFill>
              <a:effectLst>
                <a:outerShdw blurRad="38100" dist="38100" dir="2700000" algn="tl">
                  <a:srgbClr val="000000">
                    <a:alpha val="43137"/>
                  </a:srgbClr>
                </a:outerShdw>
              </a:effectLst>
            </a:endParaRPr>
          </a:p>
          <a:p>
            <a:pPr marL="457200" indent="-457200">
              <a:buFontTx/>
              <a:buAutoNum type="arabicPeriod"/>
            </a:pPr>
            <a:r>
              <a:rPr lang="en-US" sz="2000" dirty="0">
                <a:solidFill>
                  <a:schemeClr val="tx1"/>
                </a:solidFill>
                <a:effectLst>
                  <a:outerShdw blurRad="38100" dist="38100" dir="2700000" algn="tl">
                    <a:srgbClr val="000000">
                      <a:alpha val="43137"/>
                    </a:srgbClr>
                  </a:outerShdw>
                </a:effectLst>
                <a:hlinkClick r:id="rId14">
                  <a:extLst>
                    <a:ext uri="{A12FA001-AC4F-418D-AE19-62706E023703}">
                      <ahyp:hlinkClr xmlns:ahyp="http://schemas.microsoft.com/office/drawing/2018/hyperlinkcolor" val="tx"/>
                    </a:ext>
                  </a:extLst>
                </a:hlinkClick>
              </a:rPr>
              <a:t>https://www.uihere.com/free-cliparts/question-mark-emoticon-clip-art-silly-question-cliparts-1429704</a:t>
            </a:r>
            <a:endParaRPr lang="en-US" sz="2000" dirty="0">
              <a:solidFill>
                <a:schemeClr val="tx1"/>
              </a:solidFill>
              <a:effectLst>
                <a:outerShdw blurRad="38100" dist="38100" dir="2700000" algn="tl">
                  <a:srgbClr val="000000">
                    <a:alpha val="43137"/>
                  </a:srgbClr>
                </a:outerShdw>
              </a:effectLst>
            </a:endParaRPr>
          </a:p>
          <a:p>
            <a:pPr marL="457200" indent="-457200">
              <a:buFontTx/>
              <a:buAutoNum type="arabicPeriod"/>
            </a:pPr>
            <a:endParaRPr lang="en-US" sz="2200" dirty="0">
              <a:solidFill>
                <a:schemeClr val="tx1"/>
              </a:solidFill>
              <a:effectLst>
                <a:outerShdw blurRad="38100" dist="38100" dir="2700000" algn="tl">
                  <a:srgbClr val="000000">
                    <a:alpha val="43137"/>
                  </a:srgbClr>
                </a:outerShdw>
              </a:effectLst>
            </a:endParaRPr>
          </a:p>
          <a:p>
            <a:pPr marL="457200" indent="-457200">
              <a:buAutoNum type="arabicPeriod"/>
            </a:pPr>
            <a:endParaRPr lang="en-US" sz="2400" b="1" dirty="0">
              <a:solidFill>
                <a:schemeClr val="tx1"/>
              </a:solidFill>
              <a:effectLst>
                <a:outerShdw blurRad="38100" dist="38100" dir="2700000" algn="tl">
                  <a:srgbClr val="000000">
                    <a:alpha val="43137"/>
                  </a:srgbClr>
                </a:outerShdw>
              </a:effectLst>
              <a:latin typeface="+mn-ea"/>
            </a:endParaRPr>
          </a:p>
        </p:txBody>
      </p:sp>
    </p:spTree>
    <p:extLst>
      <p:ext uri="{BB962C8B-B14F-4D97-AF65-F5344CB8AC3E}">
        <p14:creationId xmlns:p14="http://schemas.microsoft.com/office/powerpoint/2010/main" val="2107233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TextBox 15">
            <a:extLst>
              <a:ext uri="{FF2B5EF4-FFF2-40B4-BE49-F238E27FC236}">
                <a16:creationId xmlns:a16="http://schemas.microsoft.com/office/drawing/2014/main" id="{56B8F0C9-5169-4D44-8F8B-F8508E4F6F1A}"/>
              </a:ext>
            </a:extLst>
          </p:cNvPr>
          <p:cNvSpPr txBox="1"/>
          <p:nvPr/>
        </p:nvSpPr>
        <p:spPr>
          <a:xfrm>
            <a:off x="0" y="385793"/>
            <a:ext cx="12192000" cy="625043"/>
          </a:xfrm>
          <a:prstGeom prst="rect">
            <a:avLst/>
          </a:prstGeom>
          <a:noFill/>
        </p:spPr>
        <p:txBody>
          <a:bodyPr wrap="square" rtlCol="0">
            <a:spAutoFit/>
          </a:bodyPr>
          <a:lstStyle/>
          <a:p>
            <a:pPr algn="ctr">
              <a:lnSpc>
                <a:spcPct val="120000"/>
              </a:lnSpc>
            </a:pPr>
            <a:r>
              <a:rPr lang="en-US" altLang="ko-KR" sz="3000" b="1" dirty="0">
                <a:solidFill>
                  <a:srgbClr val="0070C0"/>
                </a:solidFill>
                <a:latin typeface="+mn-ea"/>
              </a:rPr>
              <a:t>3</a:t>
            </a:r>
            <a:r>
              <a:rPr lang="ko-KR" altLang="en-US" sz="3000" b="1" dirty="0">
                <a:solidFill>
                  <a:srgbClr val="0070C0"/>
                </a:solidFill>
                <a:latin typeface="+mn-ea"/>
              </a:rPr>
              <a:t>과에서는 </a:t>
            </a:r>
            <a:r>
              <a:rPr lang="ko-KR" altLang="en-US" sz="3200" b="1" dirty="0">
                <a:solidFill>
                  <a:srgbClr val="FF0000"/>
                </a:solidFill>
                <a:latin typeface="+mn-ea"/>
              </a:rPr>
              <a:t>세상을 바꾼 역사적 사건들</a:t>
            </a:r>
            <a:r>
              <a:rPr lang="ko-KR" altLang="en-US" sz="3000" b="1" dirty="0">
                <a:solidFill>
                  <a:srgbClr val="0070C0"/>
                </a:solidFill>
                <a:latin typeface="+mn-ea"/>
              </a:rPr>
              <a:t>에 대해 이야기할 거예요</a:t>
            </a:r>
            <a:r>
              <a:rPr lang="en-US" altLang="ko-KR" sz="3000" b="1" dirty="0">
                <a:solidFill>
                  <a:srgbClr val="0070C0"/>
                </a:solidFill>
                <a:latin typeface="+mn-ea"/>
              </a:rPr>
              <a:t>.</a:t>
            </a:r>
            <a:endParaRPr lang="en-US" sz="3000" b="1" dirty="0">
              <a:solidFill>
                <a:srgbClr val="0070C0"/>
              </a:solidFill>
              <a:latin typeface="+mn-ea"/>
            </a:endParaRPr>
          </a:p>
        </p:txBody>
      </p:sp>
      <p:grpSp>
        <p:nvGrpSpPr>
          <p:cNvPr id="17" name="Group 16">
            <a:extLst>
              <a:ext uri="{FF2B5EF4-FFF2-40B4-BE49-F238E27FC236}">
                <a16:creationId xmlns:a16="http://schemas.microsoft.com/office/drawing/2014/main" id="{E8C19BDA-E10F-4F48-94A3-EDCF672A20D8}"/>
              </a:ext>
            </a:extLst>
          </p:cNvPr>
          <p:cNvGrpSpPr/>
          <p:nvPr/>
        </p:nvGrpSpPr>
        <p:grpSpPr>
          <a:xfrm>
            <a:off x="603160" y="2002094"/>
            <a:ext cx="5066120" cy="3880833"/>
            <a:chOff x="603160" y="2296734"/>
            <a:chExt cx="5066120" cy="3880833"/>
          </a:xfrm>
        </p:grpSpPr>
        <p:sp>
          <p:nvSpPr>
            <p:cNvPr id="18" name="Rectangle: Rounded Corners 17">
              <a:extLst>
                <a:ext uri="{FF2B5EF4-FFF2-40B4-BE49-F238E27FC236}">
                  <a16:creationId xmlns:a16="http://schemas.microsoft.com/office/drawing/2014/main" id="{33E3F528-EDAA-425F-AC85-EED7130A9FDB}"/>
                </a:ext>
              </a:extLst>
            </p:cNvPr>
            <p:cNvSpPr/>
            <p:nvPr/>
          </p:nvSpPr>
          <p:spPr>
            <a:xfrm>
              <a:off x="603160" y="3099087"/>
              <a:ext cx="5066120" cy="3078480"/>
            </a:xfrm>
            <a:prstGeom prst="round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marL="285750" indent="-285750">
                <a:buFont typeface="Arial" panose="020B0604020202020204" pitchFamily="34" charset="0"/>
                <a:buChar char="•"/>
              </a:pPr>
              <a:r>
                <a:rPr lang="ko-KR" altLang="en-US" sz="3200" dirty="0"/>
                <a:t>역사적 사건을 소개할 수 있다</a:t>
              </a:r>
              <a:r>
                <a:rPr lang="en-US" altLang="ko-KR" sz="3200" dirty="0"/>
                <a:t>.</a:t>
              </a:r>
            </a:p>
            <a:p>
              <a:pPr marL="285750" indent="-285750">
                <a:buFont typeface="Arial" panose="020B0604020202020204" pitchFamily="34" charset="0"/>
                <a:buChar char="•"/>
              </a:pPr>
              <a:endParaRPr lang="en-US" altLang="ko-KR" sz="3200" dirty="0"/>
            </a:p>
            <a:p>
              <a:pPr marL="285750" indent="-285750">
                <a:buFont typeface="Arial" panose="020B0604020202020204" pitchFamily="34" charset="0"/>
                <a:buChar char="•"/>
              </a:pPr>
              <a:r>
                <a:rPr lang="ko-KR" altLang="en-US" sz="3200" dirty="0"/>
                <a:t>역사적 사건들의 흐름에 대해 설명할 수 있다</a:t>
              </a:r>
              <a:r>
                <a:rPr lang="en-US" altLang="ko-KR" sz="3200" dirty="0"/>
                <a:t>.</a:t>
              </a:r>
              <a:endParaRPr lang="en-US" sz="3200" dirty="0"/>
            </a:p>
          </p:txBody>
        </p:sp>
        <p:sp>
          <p:nvSpPr>
            <p:cNvPr id="19" name="Rectangle: Beveled 18">
              <a:extLst>
                <a:ext uri="{FF2B5EF4-FFF2-40B4-BE49-F238E27FC236}">
                  <a16:creationId xmlns:a16="http://schemas.microsoft.com/office/drawing/2014/main" id="{37FDC881-A840-4F63-914E-83CFCB6EB30F}"/>
                </a:ext>
              </a:extLst>
            </p:cNvPr>
            <p:cNvSpPr/>
            <p:nvPr/>
          </p:nvSpPr>
          <p:spPr>
            <a:xfrm>
              <a:off x="1778000" y="2296734"/>
              <a:ext cx="2712720" cy="802353"/>
            </a:xfrm>
            <a:prstGeom prst="bevel">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o-KR" altLang="en-US" sz="3200" b="1"/>
                <a:t>학습 목표</a:t>
              </a:r>
              <a:endParaRPr lang="en-US" sz="3200" b="1" dirty="0"/>
            </a:p>
          </p:txBody>
        </p:sp>
      </p:grpSp>
      <p:grpSp>
        <p:nvGrpSpPr>
          <p:cNvPr id="20" name="Group 19">
            <a:extLst>
              <a:ext uri="{FF2B5EF4-FFF2-40B4-BE49-F238E27FC236}">
                <a16:creationId xmlns:a16="http://schemas.microsoft.com/office/drawing/2014/main" id="{04A2D691-336A-47B6-9532-8E27346C4DB1}"/>
              </a:ext>
            </a:extLst>
          </p:cNvPr>
          <p:cNvGrpSpPr/>
          <p:nvPr/>
        </p:nvGrpSpPr>
        <p:grpSpPr>
          <a:xfrm>
            <a:off x="5882640" y="2002094"/>
            <a:ext cx="5706199" cy="3880833"/>
            <a:chOff x="603160" y="2296734"/>
            <a:chExt cx="5066121" cy="3880833"/>
          </a:xfrm>
        </p:grpSpPr>
        <p:sp>
          <p:nvSpPr>
            <p:cNvPr id="21" name="Rectangle: Rounded Corners 20">
              <a:extLst>
                <a:ext uri="{FF2B5EF4-FFF2-40B4-BE49-F238E27FC236}">
                  <a16:creationId xmlns:a16="http://schemas.microsoft.com/office/drawing/2014/main" id="{1903420E-2957-4915-9FA1-3D1B55A65E76}"/>
                </a:ext>
              </a:extLst>
            </p:cNvPr>
            <p:cNvSpPr/>
            <p:nvPr/>
          </p:nvSpPr>
          <p:spPr>
            <a:xfrm>
              <a:off x="603160" y="3099087"/>
              <a:ext cx="5066121" cy="3078480"/>
            </a:xfrm>
            <a:prstGeom prst="roundRect">
              <a:avLst/>
            </a:prstGeom>
            <a:ln w="7620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marL="285750" indent="-285750">
                <a:buFont typeface="Arial" panose="020B0604020202020204" pitchFamily="34" charset="0"/>
                <a:buChar char="•"/>
              </a:pPr>
              <a:r>
                <a:rPr lang="ko-KR" altLang="en-US" sz="3200" dirty="0"/>
                <a:t>주제</a:t>
              </a:r>
              <a:r>
                <a:rPr lang="en-US" altLang="ko-KR" sz="3200" dirty="0"/>
                <a:t>: </a:t>
              </a:r>
              <a:r>
                <a:rPr lang="ko-KR" altLang="en-US" sz="3200" dirty="0"/>
                <a:t>역사적 사건</a:t>
              </a:r>
              <a:endParaRPr lang="en-US" altLang="ko-KR" sz="3200" dirty="0"/>
            </a:p>
            <a:p>
              <a:pPr marL="285750" indent="-285750">
                <a:buFont typeface="Arial" panose="020B0604020202020204" pitchFamily="34" charset="0"/>
                <a:buChar char="•"/>
              </a:pPr>
              <a:r>
                <a:rPr lang="ko-KR" altLang="en-US" sz="3200" dirty="0"/>
                <a:t>어휘</a:t>
              </a:r>
              <a:r>
                <a:rPr lang="en-US" altLang="ko-KR" sz="3200" dirty="0"/>
                <a:t>: </a:t>
              </a:r>
              <a:r>
                <a:rPr lang="ko-KR" altLang="en-US" sz="3200" dirty="0"/>
                <a:t>시대 구분</a:t>
              </a:r>
              <a:r>
                <a:rPr lang="en-US" altLang="ko-KR" sz="3200" dirty="0"/>
                <a:t>, </a:t>
              </a:r>
              <a:r>
                <a:rPr lang="ko-KR" altLang="en-US" sz="3200" dirty="0"/>
                <a:t>역사</a:t>
              </a:r>
              <a:endParaRPr lang="en-US" sz="3200" dirty="0"/>
            </a:p>
            <a:p>
              <a:pPr marL="285750" indent="-285750">
                <a:buFont typeface="Arial" panose="020B0604020202020204" pitchFamily="34" charset="0"/>
                <a:buChar char="•"/>
              </a:pPr>
              <a:r>
                <a:rPr lang="ko-KR" altLang="en-US" sz="3200" dirty="0"/>
                <a:t>문법</a:t>
              </a:r>
              <a:r>
                <a:rPr lang="en-US" altLang="ko-KR" sz="3200" dirty="0"/>
                <a:t>: 1. ~</a:t>
              </a:r>
              <a:r>
                <a:rPr lang="ko-KR" altLang="en-US" sz="3200" dirty="0"/>
                <a:t>자</a:t>
              </a:r>
              <a:endParaRPr lang="en-US" altLang="ko-KR" sz="3200" dirty="0"/>
            </a:p>
            <a:p>
              <a:r>
                <a:rPr lang="en-US" altLang="ko-KR" sz="3200" dirty="0"/>
                <a:t>            2. -</a:t>
              </a:r>
              <a:r>
                <a:rPr lang="ko-KR" altLang="en-US" sz="3200" dirty="0"/>
                <a:t>에 의해</a:t>
              </a:r>
              <a:endParaRPr lang="en-US" altLang="ko-KR" sz="3200" dirty="0"/>
            </a:p>
            <a:p>
              <a:pPr marL="285750" indent="-285750">
                <a:buFont typeface="Arial" panose="020B0604020202020204" pitchFamily="34" charset="0"/>
                <a:buChar char="•"/>
              </a:pPr>
              <a:r>
                <a:rPr lang="ko-KR" altLang="en-US" sz="3200" dirty="0"/>
                <a:t>문화</a:t>
              </a:r>
              <a:r>
                <a:rPr lang="en-US" altLang="ko-KR" sz="3200" dirty="0"/>
                <a:t>: 6.25 </a:t>
              </a:r>
              <a:r>
                <a:rPr lang="ko-KR" altLang="en-US" sz="3200" dirty="0"/>
                <a:t>전쟁</a:t>
              </a:r>
              <a:endParaRPr lang="en-US" altLang="ko-KR" sz="3200" dirty="0"/>
            </a:p>
          </p:txBody>
        </p:sp>
        <p:sp>
          <p:nvSpPr>
            <p:cNvPr id="22" name="Rectangle: Beveled 21">
              <a:extLst>
                <a:ext uri="{FF2B5EF4-FFF2-40B4-BE49-F238E27FC236}">
                  <a16:creationId xmlns:a16="http://schemas.microsoft.com/office/drawing/2014/main" id="{7725A541-62F5-45D6-B418-DEE41F32B913}"/>
                </a:ext>
              </a:extLst>
            </p:cNvPr>
            <p:cNvSpPr/>
            <p:nvPr/>
          </p:nvSpPr>
          <p:spPr>
            <a:xfrm>
              <a:off x="1779042" y="2296734"/>
              <a:ext cx="2712720" cy="802353"/>
            </a:xfrm>
            <a:prstGeom prst="bevel">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ko-KR" altLang="en-US" sz="3200" b="1"/>
                <a:t>학습 내용</a:t>
              </a:r>
              <a:endParaRPr lang="en-US" sz="3200" b="1" dirty="0"/>
            </a:p>
          </p:txBody>
        </p:sp>
      </p:grpSp>
    </p:spTree>
    <p:extLst>
      <p:ext uri="{BB962C8B-B14F-4D97-AF65-F5344CB8AC3E}">
        <p14:creationId xmlns:p14="http://schemas.microsoft.com/office/powerpoint/2010/main" val="724704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02D8078-448C-4AE9-BC20-56F3E722CA70}"/>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12197" t="39933" r="5630" b="49409"/>
          <a:stretch/>
        </p:blipFill>
        <p:spPr>
          <a:xfrm>
            <a:off x="0" y="-6245"/>
            <a:ext cx="12192000" cy="831146"/>
          </a:xfrm>
          <a:prstGeom prst="rect">
            <a:avLst/>
          </a:prstGeom>
        </p:spPr>
      </p:pic>
      <p:sp>
        <p:nvSpPr>
          <p:cNvPr id="6" name="Title 1">
            <a:extLst>
              <a:ext uri="{FF2B5EF4-FFF2-40B4-BE49-F238E27FC236}">
                <a16:creationId xmlns:a16="http://schemas.microsoft.com/office/drawing/2014/main" id="{8A94EE52-BBC4-4A65-80C5-EAC09C288EC3}"/>
              </a:ext>
            </a:extLst>
          </p:cNvPr>
          <p:cNvSpPr txBox="1">
            <a:spLocks/>
          </p:cNvSpPr>
          <p:nvPr/>
        </p:nvSpPr>
        <p:spPr>
          <a:xfrm>
            <a:off x="9275594" y="98502"/>
            <a:ext cx="2657354" cy="675057"/>
          </a:xfrm>
          <a:prstGeom prst="rect">
            <a:avLst/>
          </a:prstGeom>
        </p:spPr>
        <p:txBody>
          <a:bodyPr>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ko-KR" altLang="en-US" sz="3600" kern="0" dirty="0"/>
              <a:t>교과서 </a:t>
            </a:r>
            <a:r>
              <a:rPr lang="en-US" altLang="ko-KR" sz="3600" kern="0" dirty="0"/>
              <a:t>32</a:t>
            </a:r>
            <a:r>
              <a:rPr lang="ko-KR" altLang="en-US" sz="3600" kern="0" dirty="0"/>
              <a:t>쪽</a:t>
            </a:r>
            <a:endParaRPr lang="en-US" sz="3600" kern="0" dirty="0"/>
          </a:p>
        </p:txBody>
      </p:sp>
      <p:sp>
        <p:nvSpPr>
          <p:cNvPr id="11" name="TextBox 10">
            <a:extLst>
              <a:ext uri="{FF2B5EF4-FFF2-40B4-BE49-F238E27FC236}">
                <a16:creationId xmlns:a16="http://schemas.microsoft.com/office/drawing/2014/main" id="{3A8E7633-D2E0-475E-A648-80C11541F89E}"/>
              </a:ext>
            </a:extLst>
          </p:cNvPr>
          <p:cNvSpPr txBox="1"/>
          <p:nvPr/>
        </p:nvSpPr>
        <p:spPr>
          <a:xfrm>
            <a:off x="3226256" y="65673"/>
            <a:ext cx="5790287" cy="707886"/>
          </a:xfrm>
          <a:prstGeom prst="rect">
            <a:avLst/>
          </a:prstGeom>
          <a:noFill/>
        </p:spPr>
        <p:txBody>
          <a:bodyPr wrap="square" rtlCol="0">
            <a:spAutoFit/>
          </a:bodyPr>
          <a:lstStyle/>
          <a:p>
            <a:pPr algn="ctr"/>
            <a:r>
              <a:rPr lang="ko-KR" altLang="en-US" sz="4000" b="1" dirty="0"/>
              <a:t>시대를 구분하는 단어</a:t>
            </a:r>
            <a:endParaRPr lang="en-US" sz="4000" dirty="0"/>
          </a:p>
        </p:txBody>
      </p:sp>
      <p:sp>
        <p:nvSpPr>
          <p:cNvPr id="25" name="Google Shape;182;p29">
            <a:extLst>
              <a:ext uri="{FF2B5EF4-FFF2-40B4-BE49-F238E27FC236}">
                <a16:creationId xmlns:a16="http://schemas.microsoft.com/office/drawing/2014/main" id="{1A3865E7-E684-423F-A818-B57F3D054E0A}"/>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aphicFrame>
        <p:nvGraphicFramePr>
          <p:cNvPr id="3" name="Table 3">
            <a:extLst>
              <a:ext uri="{FF2B5EF4-FFF2-40B4-BE49-F238E27FC236}">
                <a16:creationId xmlns:a16="http://schemas.microsoft.com/office/drawing/2014/main" id="{A9E7040B-1D8D-49DB-9918-B2DDDDD33F6B}"/>
              </a:ext>
            </a:extLst>
          </p:cNvPr>
          <p:cNvGraphicFramePr>
            <a:graphicFrameLocks noGrp="1"/>
          </p:cNvGraphicFramePr>
          <p:nvPr>
            <p:extLst>
              <p:ext uri="{D42A27DB-BD31-4B8C-83A1-F6EECF244321}">
                <p14:modId xmlns:p14="http://schemas.microsoft.com/office/powerpoint/2010/main" val="13122460"/>
              </p:ext>
            </p:extLst>
          </p:nvPr>
        </p:nvGraphicFramePr>
        <p:xfrm>
          <a:off x="0" y="863139"/>
          <a:ext cx="12192000" cy="4491180"/>
        </p:xfrm>
        <a:graphic>
          <a:graphicData uri="http://schemas.openxmlformats.org/drawingml/2006/table">
            <a:tbl>
              <a:tblPr firstRow="1" bandRow="1">
                <a:tableStyleId>{5940675A-B579-460E-94D1-54222C63F5DA}</a:tableStyleId>
              </a:tblPr>
              <a:tblGrid>
                <a:gridCol w="4064000">
                  <a:extLst>
                    <a:ext uri="{9D8B030D-6E8A-4147-A177-3AD203B41FA5}">
                      <a16:colId xmlns:a16="http://schemas.microsoft.com/office/drawing/2014/main" val="2720795345"/>
                    </a:ext>
                  </a:extLst>
                </a:gridCol>
                <a:gridCol w="2032000">
                  <a:extLst>
                    <a:ext uri="{9D8B030D-6E8A-4147-A177-3AD203B41FA5}">
                      <a16:colId xmlns:a16="http://schemas.microsoft.com/office/drawing/2014/main" val="2382267520"/>
                    </a:ext>
                  </a:extLst>
                </a:gridCol>
                <a:gridCol w="2032000">
                  <a:extLst>
                    <a:ext uri="{9D8B030D-6E8A-4147-A177-3AD203B41FA5}">
                      <a16:colId xmlns:a16="http://schemas.microsoft.com/office/drawing/2014/main" val="3826298945"/>
                    </a:ext>
                  </a:extLst>
                </a:gridCol>
                <a:gridCol w="4064000">
                  <a:extLst>
                    <a:ext uri="{9D8B030D-6E8A-4147-A177-3AD203B41FA5}">
                      <a16:colId xmlns:a16="http://schemas.microsoft.com/office/drawing/2014/main" val="1985302852"/>
                    </a:ext>
                  </a:extLst>
                </a:gridCol>
              </a:tblGrid>
              <a:tr h="1497060">
                <a:tc>
                  <a:txBody>
                    <a:bodyPr/>
                    <a:lstStyle/>
                    <a:p>
                      <a:pPr algn="ctr"/>
                      <a:r>
                        <a:rPr lang="ko-KR" altLang="en-US" sz="4400" dirty="0"/>
                        <a:t>선사 시대</a:t>
                      </a:r>
                      <a:endParaRPr lang="en-US" sz="4400" dirty="0"/>
                    </a:p>
                  </a:txBody>
                  <a:tcPr anchor="ctr">
                    <a:solidFill>
                      <a:schemeClr val="accent4">
                        <a:lumMod val="20000"/>
                        <a:lumOff val="80000"/>
                      </a:schemeClr>
                    </a:solidFill>
                  </a:tcPr>
                </a:tc>
                <a:tc gridSpan="2">
                  <a:txBody>
                    <a:bodyPr/>
                    <a:lstStyle/>
                    <a:p>
                      <a:pPr algn="ctr"/>
                      <a:r>
                        <a:rPr lang="ko-KR" altLang="en-US" sz="4400" dirty="0"/>
                        <a:t>역사 시대</a:t>
                      </a:r>
                      <a:endParaRPr lang="en-US" sz="4400" dirty="0"/>
                    </a:p>
                  </a:txBody>
                  <a:tcPr anchor="ctr">
                    <a:solidFill>
                      <a:schemeClr val="accent4">
                        <a:lumMod val="20000"/>
                        <a:lumOff val="80000"/>
                      </a:schemeClr>
                    </a:solidFill>
                  </a:tcPr>
                </a:tc>
                <a:tc hMerge="1">
                  <a:txBody>
                    <a:bodyPr/>
                    <a:lstStyle/>
                    <a:p>
                      <a:pPr algn="ctr"/>
                      <a:endParaRPr lang="en-US" sz="4400" dirty="0"/>
                    </a:p>
                  </a:txBody>
                  <a:tcPr anchor="ctr"/>
                </a:tc>
                <a:tc>
                  <a:txBody>
                    <a:bodyPr/>
                    <a:lstStyle/>
                    <a:p>
                      <a:pPr algn="ctr"/>
                      <a:r>
                        <a:rPr lang="ko-KR" altLang="en-US" sz="4400" dirty="0"/>
                        <a:t>기원전</a:t>
                      </a:r>
                      <a:endParaRPr lang="en-US" sz="4400" dirty="0"/>
                    </a:p>
                  </a:txBody>
                  <a:tcPr anchor="ctr"/>
                </a:tc>
                <a:extLst>
                  <a:ext uri="{0D108BD9-81ED-4DB2-BD59-A6C34878D82A}">
                    <a16:rowId xmlns:a16="http://schemas.microsoft.com/office/drawing/2014/main" val="749083839"/>
                  </a:ext>
                </a:extLst>
              </a:tr>
              <a:tr h="1497060">
                <a:tc>
                  <a:txBody>
                    <a:bodyPr/>
                    <a:lstStyle/>
                    <a:p>
                      <a:pPr algn="ctr"/>
                      <a:r>
                        <a:rPr lang="ko-KR" altLang="en-US" sz="4400" dirty="0"/>
                        <a:t>석기 시대</a:t>
                      </a:r>
                      <a:endParaRPr lang="en-US" sz="4400" dirty="0"/>
                    </a:p>
                  </a:txBody>
                  <a:tcPr anchor="ctr">
                    <a:solidFill>
                      <a:schemeClr val="accent5">
                        <a:lumMod val="20000"/>
                        <a:lumOff val="80000"/>
                      </a:schemeClr>
                    </a:solidFill>
                  </a:tcPr>
                </a:tc>
                <a:tc gridSpan="2">
                  <a:txBody>
                    <a:bodyPr/>
                    <a:lstStyle/>
                    <a:p>
                      <a:pPr algn="ctr"/>
                      <a:r>
                        <a:rPr lang="ko-KR" altLang="en-US" sz="4400" dirty="0"/>
                        <a:t>청동기 시대</a:t>
                      </a:r>
                      <a:endParaRPr lang="en-US" sz="4400" dirty="0"/>
                    </a:p>
                  </a:txBody>
                  <a:tcPr anchor="ctr">
                    <a:solidFill>
                      <a:schemeClr val="accent5">
                        <a:lumMod val="20000"/>
                        <a:lumOff val="80000"/>
                      </a:schemeClr>
                    </a:solidFill>
                  </a:tcPr>
                </a:tc>
                <a:tc hMerge="1">
                  <a:txBody>
                    <a:bodyPr/>
                    <a:lstStyle/>
                    <a:p>
                      <a:pPr algn="ctr"/>
                      <a:endParaRPr lang="en-US" sz="4400" dirty="0"/>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ko-KR" altLang="en-US" sz="4400" dirty="0"/>
                        <a:t>철기 시대</a:t>
                      </a:r>
                      <a:endParaRPr lang="en-US" sz="4400" dirty="0"/>
                    </a:p>
                  </a:txBody>
                  <a:tcPr anchor="ctr">
                    <a:solidFill>
                      <a:schemeClr val="accent5">
                        <a:lumMod val="20000"/>
                        <a:lumOff val="80000"/>
                      </a:schemeClr>
                    </a:solidFill>
                  </a:tcPr>
                </a:tc>
                <a:extLst>
                  <a:ext uri="{0D108BD9-81ED-4DB2-BD59-A6C34878D82A}">
                    <a16:rowId xmlns:a16="http://schemas.microsoft.com/office/drawing/2014/main" val="4256054023"/>
                  </a:ext>
                </a:extLst>
              </a:tr>
              <a:tr h="1497060">
                <a:tc gridSpan="2">
                  <a:txBody>
                    <a:bodyPr/>
                    <a:lstStyle/>
                    <a:p>
                      <a:pPr algn="ctr"/>
                      <a:r>
                        <a:rPr lang="ko-KR" altLang="en-US" sz="4400" dirty="0"/>
                        <a:t>고대 시대</a:t>
                      </a:r>
                      <a:endParaRPr lang="en-US" sz="4400" dirty="0"/>
                    </a:p>
                  </a:txBody>
                  <a:tcPr anchor="ctr">
                    <a:solidFill>
                      <a:schemeClr val="accent2">
                        <a:lumMod val="20000"/>
                        <a:lumOff val="80000"/>
                      </a:schemeClr>
                    </a:solidFill>
                  </a:tcPr>
                </a:tc>
                <a:tc hMerge="1">
                  <a:txBody>
                    <a:bodyPr/>
                    <a:lstStyle/>
                    <a:p>
                      <a:endParaRPr lang="en-US"/>
                    </a:p>
                  </a:txBody>
                  <a:tcPr/>
                </a:tc>
                <a:tc gridSpan="2">
                  <a:txBody>
                    <a:bodyPr/>
                    <a:lstStyle/>
                    <a:p>
                      <a:pPr algn="ctr"/>
                      <a:r>
                        <a:rPr lang="ko-KR" altLang="en-US" sz="4400" dirty="0"/>
                        <a:t>중세 시대</a:t>
                      </a:r>
                      <a:endParaRPr lang="en-US" sz="4400" dirty="0"/>
                    </a:p>
                  </a:txBody>
                  <a:tcPr anchor="ctr">
                    <a:solidFill>
                      <a:schemeClr val="accent2">
                        <a:lumMod val="20000"/>
                        <a:lumOff val="80000"/>
                      </a:schemeClr>
                    </a:solidFill>
                  </a:tcPr>
                </a:tc>
                <a:tc hMerge="1">
                  <a:txBody>
                    <a:bodyPr/>
                    <a:lstStyle/>
                    <a:p>
                      <a:endParaRPr lang="en-US"/>
                    </a:p>
                  </a:txBody>
                  <a:tcPr/>
                </a:tc>
                <a:extLst>
                  <a:ext uri="{0D108BD9-81ED-4DB2-BD59-A6C34878D82A}">
                    <a16:rowId xmlns:a16="http://schemas.microsoft.com/office/drawing/2014/main" val="2875058727"/>
                  </a:ext>
                </a:extLst>
              </a:tr>
            </a:tbl>
          </a:graphicData>
        </a:graphic>
      </p:graphicFrame>
      <p:sp>
        <p:nvSpPr>
          <p:cNvPr id="9" name="TextBox 8">
            <a:extLst>
              <a:ext uri="{FF2B5EF4-FFF2-40B4-BE49-F238E27FC236}">
                <a16:creationId xmlns:a16="http://schemas.microsoft.com/office/drawing/2014/main" id="{04E7D46C-C56A-4E81-BEF4-9338D97986CE}"/>
              </a:ext>
            </a:extLst>
          </p:cNvPr>
          <p:cNvSpPr txBox="1"/>
          <p:nvPr/>
        </p:nvSpPr>
        <p:spPr>
          <a:xfrm>
            <a:off x="0" y="5471306"/>
            <a:ext cx="12192000" cy="594650"/>
          </a:xfrm>
          <a:prstGeom prst="rect">
            <a:avLst/>
          </a:prstGeom>
          <a:noFill/>
        </p:spPr>
        <p:txBody>
          <a:bodyPr wrap="square" rtlCol="0">
            <a:spAutoFit/>
          </a:bodyPr>
          <a:lstStyle/>
          <a:p>
            <a:pPr algn="ctr">
              <a:lnSpc>
                <a:spcPct val="120000"/>
              </a:lnSpc>
            </a:pPr>
            <a:r>
              <a:rPr lang="ko-KR" altLang="en-US" sz="3000" b="1" dirty="0">
                <a:solidFill>
                  <a:srgbClr val="0070C0"/>
                </a:solidFill>
                <a:latin typeface="+mn-ea"/>
              </a:rPr>
              <a:t>관련 있는 단어들끼리 뜻을 알아 봅시다</a:t>
            </a:r>
            <a:r>
              <a:rPr lang="en-US" altLang="ko-KR" sz="3000" b="1" dirty="0">
                <a:solidFill>
                  <a:srgbClr val="0070C0"/>
                </a:solidFill>
                <a:latin typeface="+mn-ea"/>
              </a:rPr>
              <a:t>.</a:t>
            </a:r>
            <a:endParaRPr lang="en-US" sz="3000" b="1" dirty="0">
              <a:solidFill>
                <a:srgbClr val="0070C0"/>
              </a:solidFill>
              <a:latin typeface="+mn-ea"/>
            </a:endParaRPr>
          </a:p>
        </p:txBody>
      </p:sp>
    </p:spTree>
    <p:extLst>
      <p:ext uri="{BB962C8B-B14F-4D97-AF65-F5344CB8AC3E}">
        <p14:creationId xmlns:p14="http://schemas.microsoft.com/office/powerpoint/2010/main" val="1952096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82;p29">
            <a:extLst>
              <a:ext uri="{FF2B5EF4-FFF2-40B4-BE49-F238E27FC236}">
                <a16:creationId xmlns:a16="http://schemas.microsoft.com/office/drawing/2014/main" id="{66C8DD02-CAF3-4FAB-8FF2-410328BBDA5A}"/>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TextBox 3">
            <a:extLst>
              <a:ext uri="{FF2B5EF4-FFF2-40B4-BE49-F238E27FC236}">
                <a16:creationId xmlns:a16="http://schemas.microsoft.com/office/drawing/2014/main" id="{7B171296-C9AB-4D53-9B9A-3976C53B52D8}"/>
              </a:ext>
            </a:extLst>
          </p:cNvPr>
          <p:cNvSpPr txBox="1"/>
          <p:nvPr/>
        </p:nvSpPr>
        <p:spPr>
          <a:xfrm>
            <a:off x="4490721" y="421780"/>
            <a:ext cx="7714578" cy="1148648"/>
          </a:xfrm>
          <a:prstGeom prst="rect">
            <a:avLst/>
          </a:prstGeom>
          <a:noFill/>
        </p:spPr>
        <p:txBody>
          <a:bodyPr wrap="square" rtlCol="0">
            <a:spAutoFit/>
          </a:bodyPr>
          <a:lstStyle/>
          <a:p>
            <a:pPr>
              <a:lnSpc>
                <a:spcPct val="120000"/>
              </a:lnSpc>
            </a:pPr>
            <a:r>
              <a:rPr lang="ko-KR" altLang="en-US" sz="3000" b="1" dirty="0">
                <a:solidFill>
                  <a:srgbClr val="0070C0"/>
                </a:solidFill>
                <a:latin typeface="+mn-ea"/>
              </a:rPr>
              <a:t>박물관에 가면 옛날 유물이 많은데</a:t>
            </a:r>
            <a:r>
              <a:rPr lang="en-US" altLang="ko-KR" sz="3000" b="1" dirty="0">
                <a:solidFill>
                  <a:srgbClr val="0070C0"/>
                </a:solidFill>
                <a:latin typeface="+mn-ea"/>
              </a:rPr>
              <a:t>, </a:t>
            </a:r>
            <a:r>
              <a:rPr lang="ko-KR" altLang="en-US" sz="3000" b="1" dirty="0">
                <a:solidFill>
                  <a:srgbClr val="0070C0"/>
                </a:solidFill>
                <a:latin typeface="+mn-ea"/>
              </a:rPr>
              <a:t>얼마나 오래된 유물들이 있나요</a:t>
            </a:r>
            <a:r>
              <a:rPr lang="en-US" altLang="ko-KR" sz="3000" b="1" dirty="0">
                <a:solidFill>
                  <a:srgbClr val="0070C0"/>
                </a:solidFill>
                <a:latin typeface="+mn-ea"/>
              </a:rPr>
              <a:t>?</a:t>
            </a:r>
            <a:endParaRPr lang="en-US" sz="3000" b="1" dirty="0">
              <a:solidFill>
                <a:srgbClr val="0070C0"/>
              </a:solidFill>
              <a:latin typeface="+mn-ea"/>
            </a:endParaRPr>
          </a:p>
        </p:txBody>
      </p:sp>
      <p:sp>
        <p:nvSpPr>
          <p:cNvPr id="6" name="TextBox 5">
            <a:extLst>
              <a:ext uri="{FF2B5EF4-FFF2-40B4-BE49-F238E27FC236}">
                <a16:creationId xmlns:a16="http://schemas.microsoft.com/office/drawing/2014/main" id="{748137EE-2DF8-46C6-9EBF-D1DC93D46172}"/>
              </a:ext>
            </a:extLst>
          </p:cNvPr>
          <p:cNvSpPr txBox="1"/>
          <p:nvPr/>
        </p:nvSpPr>
        <p:spPr>
          <a:xfrm>
            <a:off x="4490721" y="1816554"/>
            <a:ext cx="7714578" cy="1702646"/>
          </a:xfrm>
          <a:prstGeom prst="rect">
            <a:avLst/>
          </a:prstGeom>
          <a:noFill/>
        </p:spPr>
        <p:txBody>
          <a:bodyPr wrap="square" rtlCol="0">
            <a:spAutoFit/>
          </a:bodyPr>
          <a:lstStyle/>
          <a:p>
            <a:pPr>
              <a:lnSpc>
                <a:spcPct val="120000"/>
              </a:lnSpc>
            </a:pPr>
            <a:r>
              <a:rPr lang="ko-KR" altLang="en-US" sz="3000" b="1" dirty="0">
                <a:solidFill>
                  <a:srgbClr val="C00000"/>
                </a:solidFill>
                <a:latin typeface="+mn-ea"/>
              </a:rPr>
              <a:t>맨 위의 유물은 석기예요</a:t>
            </a:r>
            <a:r>
              <a:rPr lang="en-US" altLang="ko-KR" sz="3000" b="1" dirty="0">
                <a:solidFill>
                  <a:srgbClr val="C00000"/>
                </a:solidFill>
                <a:latin typeface="+mn-ea"/>
              </a:rPr>
              <a:t>. </a:t>
            </a:r>
            <a:r>
              <a:rPr lang="ko-KR" altLang="en-US" sz="3000" b="1" dirty="0">
                <a:solidFill>
                  <a:srgbClr val="C00000"/>
                </a:solidFill>
                <a:latin typeface="+mn-ea"/>
              </a:rPr>
              <a:t>언제 만들어졌을까요</a:t>
            </a:r>
            <a:r>
              <a:rPr lang="en-US" altLang="ko-KR" sz="3000" b="1" dirty="0">
                <a:solidFill>
                  <a:srgbClr val="C00000"/>
                </a:solidFill>
                <a:latin typeface="+mn-ea"/>
              </a:rPr>
              <a:t>? </a:t>
            </a:r>
            <a:r>
              <a:rPr lang="ko-KR" altLang="en-US" sz="3000" b="1" dirty="0">
                <a:solidFill>
                  <a:srgbClr val="C00000"/>
                </a:solidFill>
                <a:latin typeface="+mn-ea"/>
              </a:rPr>
              <a:t>그 아래 유물들은 뭐라고 부를까요</a:t>
            </a:r>
            <a:r>
              <a:rPr lang="en-US" altLang="ko-KR" sz="3000" b="1" dirty="0">
                <a:solidFill>
                  <a:srgbClr val="C00000"/>
                </a:solidFill>
                <a:latin typeface="+mn-ea"/>
              </a:rPr>
              <a:t>?</a:t>
            </a:r>
            <a:endParaRPr lang="en-US" sz="3000" b="1" dirty="0">
              <a:solidFill>
                <a:srgbClr val="C00000"/>
              </a:solidFill>
              <a:latin typeface="+mn-ea"/>
            </a:endParaRPr>
          </a:p>
        </p:txBody>
      </p:sp>
      <p:sp>
        <p:nvSpPr>
          <p:cNvPr id="11" name="TextBox 10">
            <a:extLst>
              <a:ext uri="{FF2B5EF4-FFF2-40B4-BE49-F238E27FC236}">
                <a16:creationId xmlns:a16="http://schemas.microsoft.com/office/drawing/2014/main" id="{62E02AE5-25EC-441A-94F3-5E846EEFD56C}"/>
              </a:ext>
            </a:extLst>
          </p:cNvPr>
          <p:cNvSpPr txBox="1"/>
          <p:nvPr/>
        </p:nvSpPr>
        <p:spPr>
          <a:xfrm>
            <a:off x="4477420" y="3765326"/>
            <a:ext cx="7687978" cy="594650"/>
          </a:xfrm>
          <a:prstGeom prst="rect">
            <a:avLst/>
          </a:prstGeom>
          <a:noFill/>
        </p:spPr>
        <p:txBody>
          <a:bodyPr wrap="square" rtlCol="0">
            <a:spAutoFit/>
          </a:bodyPr>
          <a:lstStyle/>
          <a:p>
            <a:pPr>
              <a:lnSpc>
                <a:spcPct val="120000"/>
              </a:lnSpc>
            </a:pPr>
            <a:r>
              <a:rPr lang="ko-KR" altLang="en-US" sz="3000" b="1" dirty="0">
                <a:solidFill>
                  <a:srgbClr val="07B914"/>
                </a:solidFill>
                <a:latin typeface="+mn-ea"/>
              </a:rPr>
              <a:t>기원전은 언제를 말하나요</a:t>
            </a:r>
            <a:r>
              <a:rPr lang="en-US" altLang="ko-KR" sz="3000" b="1" dirty="0">
                <a:solidFill>
                  <a:srgbClr val="07B914"/>
                </a:solidFill>
                <a:latin typeface="+mn-ea"/>
              </a:rPr>
              <a:t>?</a:t>
            </a:r>
            <a:endParaRPr lang="en-US" sz="3000" b="1" dirty="0">
              <a:solidFill>
                <a:srgbClr val="07B914"/>
              </a:solidFill>
              <a:latin typeface="+mn-ea"/>
            </a:endParaRPr>
          </a:p>
        </p:txBody>
      </p:sp>
      <p:sp>
        <p:nvSpPr>
          <p:cNvPr id="15" name="TextBox 14">
            <a:extLst>
              <a:ext uri="{FF2B5EF4-FFF2-40B4-BE49-F238E27FC236}">
                <a16:creationId xmlns:a16="http://schemas.microsoft.com/office/drawing/2014/main" id="{C1B3423D-DB84-42DB-9A70-E4E67FA5AD48}"/>
              </a:ext>
            </a:extLst>
          </p:cNvPr>
          <p:cNvSpPr txBox="1"/>
          <p:nvPr/>
        </p:nvSpPr>
        <p:spPr>
          <a:xfrm>
            <a:off x="4477420" y="4606102"/>
            <a:ext cx="7701279" cy="594650"/>
          </a:xfrm>
          <a:prstGeom prst="rect">
            <a:avLst/>
          </a:prstGeom>
          <a:noFill/>
        </p:spPr>
        <p:txBody>
          <a:bodyPr wrap="square" rtlCol="0">
            <a:spAutoFit/>
          </a:bodyPr>
          <a:lstStyle/>
          <a:p>
            <a:pPr>
              <a:lnSpc>
                <a:spcPct val="120000"/>
              </a:lnSpc>
            </a:pPr>
            <a:r>
              <a:rPr lang="ko-KR" altLang="en-US" sz="3000" b="1" dirty="0">
                <a:solidFill>
                  <a:srgbClr val="7030A0"/>
                </a:solidFill>
                <a:latin typeface="+mn-ea"/>
              </a:rPr>
              <a:t>고대에는 어떤 나라들이 있었나요</a:t>
            </a:r>
            <a:r>
              <a:rPr lang="en-US" altLang="ko-KR" sz="3000" b="1" dirty="0">
                <a:solidFill>
                  <a:srgbClr val="7030A0"/>
                </a:solidFill>
                <a:latin typeface="+mn-ea"/>
              </a:rPr>
              <a:t>?</a:t>
            </a:r>
            <a:endParaRPr lang="en-US" sz="3000" b="1" dirty="0">
              <a:solidFill>
                <a:srgbClr val="7030A0"/>
              </a:solidFill>
              <a:latin typeface="+mn-ea"/>
            </a:endParaRPr>
          </a:p>
        </p:txBody>
      </p:sp>
      <p:sp>
        <p:nvSpPr>
          <p:cNvPr id="16" name="TextBox 15">
            <a:extLst>
              <a:ext uri="{FF2B5EF4-FFF2-40B4-BE49-F238E27FC236}">
                <a16:creationId xmlns:a16="http://schemas.microsoft.com/office/drawing/2014/main" id="{92DC74C5-3DA0-4835-BD23-E1D8AB185ED0}"/>
              </a:ext>
            </a:extLst>
          </p:cNvPr>
          <p:cNvSpPr txBox="1"/>
          <p:nvPr/>
        </p:nvSpPr>
        <p:spPr>
          <a:xfrm>
            <a:off x="4490721" y="5446878"/>
            <a:ext cx="7716014" cy="594650"/>
          </a:xfrm>
          <a:prstGeom prst="rect">
            <a:avLst/>
          </a:prstGeom>
          <a:noFill/>
        </p:spPr>
        <p:txBody>
          <a:bodyPr wrap="square" rtlCol="0">
            <a:spAutoFit/>
          </a:bodyPr>
          <a:lstStyle/>
          <a:p>
            <a:pPr>
              <a:lnSpc>
                <a:spcPct val="120000"/>
              </a:lnSpc>
            </a:pPr>
            <a:r>
              <a:rPr lang="ko-KR" altLang="en-US" sz="3000" b="1" dirty="0">
                <a:solidFill>
                  <a:schemeClr val="accent2">
                    <a:lumMod val="75000"/>
                  </a:schemeClr>
                </a:solidFill>
                <a:latin typeface="+mn-ea"/>
              </a:rPr>
              <a:t>중세 시대에는 어떤 일들이 있었나요</a:t>
            </a:r>
            <a:r>
              <a:rPr lang="en-US" altLang="ko-KR" sz="3000" b="1" dirty="0">
                <a:solidFill>
                  <a:schemeClr val="accent2">
                    <a:lumMod val="75000"/>
                  </a:schemeClr>
                </a:solidFill>
                <a:latin typeface="+mn-ea"/>
              </a:rPr>
              <a:t>?</a:t>
            </a:r>
            <a:endParaRPr lang="en-US" sz="3000" b="1" dirty="0">
              <a:solidFill>
                <a:schemeClr val="accent2">
                  <a:lumMod val="75000"/>
                </a:schemeClr>
              </a:solidFill>
              <a:latin typeface="+mn-ea"/>
            </a:endParaRPr>
          </a:p>
        </p:txBody>
      </p:sp>
      <p:pic>
        <p:nvPicPr>
          <p:cNvPr id="2" name="Picture 1">
            <a:extLst>
              <a:ext uri="{FF2B5EF4-FFF2-40B4-BE49-F238E27FC236}">
                <a16:creationId xmlns:a16="http://schemas.microsoft.com/office/drawing/2014/main" id="{FBBF1202-CD3D-4C9A-A8D7-252B1B9167AC}"/>
              </a:ext>
            </a:extLst>
          </p:cNvPr>
          <p:cNvPicPr>
            <a:picLocks noChangeAspect="1"/>
          </p:cNvPicPr>
          <p:nvPr/>
        </p:nvPicPr>
        <p:blipFill>
          <a:blip r:embed="rId2"/>
          <a:stretch>
            <a:fillRect/>
          </a:stretch>
        </p:blipFill>
        <p:spPr>
          <a:xfrm>
            <a:off x="617399" y="53973"/>
            <a:ext cx="3337200" cy="1995267"/>
          </a:xfrm>
          <a:prstGeom prst="rect">
            <a:avLst/>
          </a:prstGeom>
        </p:spPr>
      </p:pic>
      <p:pic>
        <p:nvPicPr>
          <p:cNvPr id="5" name="Picture 4">
            <a:extLst>
              <a:ext uri="{FF2B5EF4-FFF2-40B4-BE49-F238E27FC236}">
                <a16:creationId xmlns:a16="http://schemas.microsoft.com/office/drawing/2014/main" id="{F2B073AE-C9E9-4A46-978B-1049B74AD139}"/>
              </a:ext>
            </a:extLst>
          </p:cNvPr>
          <p:cNvPicPr>
            <a:picLocks noChangeAspect="1"/>
          </p:cNvPicPr>
          <p:nvPr/>
        </p:nvPicPr>
        <p:blipFill>
          <a:blip r:embed="rId3"/>
          <a:stretch>
            <a:fillRect/>
          </a:stretch>
        </p:blipFill>
        <p:spPr>
          <a:xfrm>
            <a:off x="872324" y="1924779"/>
            <a:ext cx="3082275" cy="2035633"/>
          </a:xfrm>
          <a:prstGeom prst="rect">
            <a:avLst/>
          </a:prstGeom>
        </p:spPr>
      </p:pic>
      <p:pic>
        <p:nvPicPr>
          <p:cNvPr id="7" name="Picture 6">
            <a:extLst>
              <a:ext uri="{FF2B5EF4-FFF2-40B4-BE49-F238E27FC236}">
                <a16:creationId xmlns:a16="http://schemas.microsoft.com/office/drawing/2014/main" id="{2C189586-3A34-4E2F-8A7D-BFBD1E2E35F0}"/>
              </a:ext>
            </a:extLst>
          </p:cNvPr>
          <p:cNvPicPr>
            <a:picLocks noChangeAspect="1"/>
          </p:cNvPicPr>
          <p:nvPr/>
        </p:nvPicPr>
        <p:blipFill>
          <a:blip r:embed="rId4"/>
          <a:stretch>
            <a:fillRect/>
          </a:stretch>
        </p:blipFill>
        <p:spPr>
          <a:xfrm>
            <a:off x="825973" y="4033738"/>
            <a:ext cx="3174975" cy="2041400"/>
          </a:xfrm>
          <a:prstGeom prst="rect">
            <a:avLst/>
          </a:prstGeom>
        </p:spPr>
      </p:pic>
    </p:spTree>
    <p:extLst>
      <p:ext uri="{BB962C8B-B14F-4D97-AF65-F5344CB8AC3E}">
        <p14:creationId xmlns:p14="http://schemas.microsoft.com/office/powerpoint/2010/main" val="207710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heckerboard(across)">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checkerboard(across)">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checkerboard(across)">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1" grpId="0"/>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82;p29">
            <a:extLst>
              <a:ext uri="{FF2B5EF4-FFF2-40B4-BE49-F238E27FC236}">
                <a16:creationId xmlns:a16="http://schemas.microsoft.com/office/drawing/2014/main" id="{4817BF95-3A7D-49D3-AD9B-3634BE7A3A00}"/>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dirty="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822AB28E-C16A-49A0-BC0E-3F263717C745}"/>
              </a:ext>
            </a:extLst>
          </p:cNvPr>
          <p:cNvSpPr txBox="1"/>
          <p:nvPr/>
        </p:nvSpPr>
        <p:spPr>
          <a:xfrm>
            <a:off x="0" y="441243"/>
            <a:ext cx="12191999"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ko-KR" altLang="en-US" sz="4800" b="1" dirty="0">
                <a:effectLst>
                  <a:outerShdw blurRad="38100" dist="38100" dir="2700000" algn="tl">
                    <a:srgbClr val="000000">
                      <a:alpha val="43137"/>
                    </a:srgbClr>
                  </a:outerShdw>
                </a:effectLst>
              </a:rPr>
              <a:t>중세</a:t>
            </a:r>
            <a:endParaRPr lang="en-US" sz="4800" b="1" dirty="0">
              <a:effectLst>
                <a:outerShdw blurRad="38100" dist="38100" dir="2700000" algn="tl">
                  <a:srgbClr val="000000">
                    <a:alpha val="43137"/>
                  </a:srgbClr>
                </a:outerShdw>
              </a:effectLst>
            </a:endParaRPr>
          </a:p>
        </p:txBody>
      </p:sp>
      <p:sp>
        <p:nvSpPr>
          <p:cNvPr id="8" name="Scroll: Horizontal 7">
            <a:extLst>
              <a:ext uri="{FF2B5EF4-FFF2-40B4-BE49-F238E27FC236}">
                <a16:creationId xmlns:a16="http://schemas.microsoft.com/office/drawing/2014/main" id="{A330E346-F55A-45BB-96AE-DBBF426D9917}"/>
              </a:ext>
            </a:extLst>
          </p:cNvPr>
          <p:cNvSpPr/>
          <p:nvPr/>
        </p:nvSpPr>
        <p:spPr>
          <a:xfrm>
            <a:off x="-1" y="955497"/>
            <a:ext cx="12191999" cy="5227446"/>
          </a:xfrm>
          <a:prstGeom prst="horizontalScroll">
            <a:avLst/>
          </a:prstGeom>
        </p:spPr>
        <p:style>
          <a:lnRef idx="1">
            <a:schemeClr val="accent4"/>
          </a:lnRef>
          <a:fillRef idx="2">
            <a:schemeClr val="accent4"/>
          </a:fillRef>
          <a:effectRef idx="1">
            <a:schemeClr val="accent4"/>
          </a:effectRef>
          <a:fontRef idx="minor">
            <a:schemeClr val="dk1"/>
          </a:fontRef>
        </p:style>
        <p:txBody>
          <a:bodyPr rtlCol="0" anchor="ctr"/>
          <a:lstStyle/>
          <a:p>
            <a:pPr>
              <a:lnSpc>
                <a:spcPct val="120000"/>
              </a:lnSpc>
            </a:pPr>
            <a:r>
              <a:rPr lang="ko-KR" altLang="en-US" sz="3600" dirty="0"/>
              <a:t>  중세는 고대와 근대의 중간 시대를 말한다</a:t>
            </a:r>
            <a:r>
              <a:rPr lang="en-US" altLang="ko-KR" sz="3600" dirty="0"/>
              <a:t>. </a:t>
            </a:r>
            <a:r>
              <a:rPr lang="ko-KR" altLang="en-US" sz="3600" dirty="0"/>
              <a:t>유럽의</a:t>
            </a:r>
            <a:endParaRPr lang="en-US" altLang="ko-KR" sz="3600" dirty="0"/>
          </a:p>
          <a:p>
            <a:pPr>
              <a:lnSpc>
                <a:spcPct val="120000"/>
              </a:lnSpc>
            </a:pPr>
            <a:r>
              <a:rPr lang="ko-KR" altLang="en-US" sz="3600" dirty="0"/>
              <a:t>  경우 게르만 민족이 이동하고 서로마 제국이 멸망한</a:t>
            </a:r>
            <a:endParaRPr lang="en-US" altLang="ko-KR" sz="3600" dirty="0"/>
          </a:p>
          <a:p>
            <a:pPr>
              <a:lnSpc>
                <a:spcPct val="120000"/>
              </a:lnSpc>
            </a:pPr>
            <a:r>
              <a:rPr lang="en-US" altLang="ko-KR" sz="3600" dirty="0"/>
              <a:t> </a:t>
            </a:r>
            <a:r>
              <a:rPr lang="ko-KR" altLang="en-US" sz="3600" dirty="0"/>
              <a:t> 시기인 </a:t>
            </a:r>
            <a:r>
              <a:rPr lang="en-US" altLang="ko-KR" sz="3600" dirty="0"/>
              <a:t>5</a:t>
            </a:r>
            <a:r>
              <a:rPr lang="ko-KR" altLang="en-US" sz="3600" dirty="0"/>
              <a:t>세기부터 짧게는 </a:t>
            </a:r>
            <a:r>
              <a:rPr lang="en-US" altLang="ko-KR" sz="3600" dirty="0"/>
              <a:t>15</a:t>
            </a:r>
            <a:r>
              <a:rPr lang="ko-KR" altLang="en-US" sz="3600" dirty="0"/>
              <a:t>세기 르네상스까지</a:t>
            </a:r>
            <a:r>
              <a:rPr lang="en-US" altLang="ko-KR" sz="3600" dirty="0"/>
              <a:t>,</a:t>
            </a:r>
          </a:p>
          <a:p>
            <a:pPr>
              <a:lnSpc>
                <a:spcPct val="120000"/>
              </a:lnSpc>
            </a:pPr>
            <a:r>
              <a:rPr lang="en-US" altLang="ko-KR" sz="3600" dirty="0"/>
              <a:t>  </a:t>
            </a:r>
            <a:r>
              <a:rPr lang="ko-KR" altLang="en-US" sz="3600" dirty="0"/>
              <a:t>길게는 </a:t>
            </a:r>
            <a:r>
              <a:rPr lang="en-US" altLang="ko-KR" sz="3600" dirty="0"/>
              <a:t>17~18</a:t>
            </a:r>
            <a:r>
              <a:rPr lang="ko-KR" altLang="en-US" sz="3600" dirty="0"/>
              <a:t>세기까지 이르는 시기를 가리킨다</a:t>
            </a:r>
            <a:r>
              <a:rPr lang="en-US" altLang="ko-KR" sz="3600" dirty="0"/>
              <a:t>.</a:t>
            </a:r>
            <a:endParaRPr lang="en-US" sz="3600" dirty="0"/>
          </a:p>
        </p:txBody>
      </p:sp>
      <p:grpSp>
        <p:nvGrpSpPr>
          <p:cNvPr id="4" name="Group 3">
            <a:extLst>
              <a:ext uri="{FF2B5EF4-FFF2-40B4-BE49-F238E27FC236}">
                <a16:creationId xmlns:a16="http://schemas.microsoft.com/office/drawing/2014/main" id="{00AB7952-6307-4E40-A23D-BEE731DD02EE}"/>
              </a:ext>
            </a:extLst>
          </p:cNvPr>
          <p:cNvGrpSpPr/>
          <p:nvPr/>
        </p:nvGrpSpPr>
        <p:grpSpPr>
          <a:xfrm>
            <a:off x="0" y="18388"/>
            <a:ext cx="2098041" cy="1666241"/>
            <a:chOff x="0" y="-45915"/>
            <a:chExt cx="2098041" cy="1666241"/>
          </a:xfrm>
        </p:grpSpPr>
        <p:pic>
          <p:nvPicPr>
            <p:cNvPr id="5" name="Picture 2" descr="Free download Green Leaf Background png. - CleanPNG / KissPNG">
              <a:extLst>
                <a:ext uri="{FF2B5EF4-FFF2-40B4-BE49-F238E27FC236}">
                  <a16:creationId xmlns:a16="http://schemas.microsoft.com/office/drawing/2014/main" id="{C699BC28-47FD-4AE7-A5D2-5F0069193F0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125" b="93304" l="4911" r="97768">
                          <a14:foregroundMark x1="9375" y1="9821" x2="19196" y2="11607"/>
                          <a14:foregroundMark x1="16518" y1="3125" x2="15625" y2="7143"/>
                          <a14:foregroundMark x1="4911" y1="9375" x2="5357" y2="9821"/>
                          <a14:foregroundMark x1="89286" y1="15625" x2="91071" y2="15179"/>
                          <a14:foregroundMark x1="94196" y1="20089" x2="94420" y2="24116"/>
                          <a14:foregroundMark x1="92857" y1="41518" x2="92857" y2="47768"/>
                          <a14:foregroundMark x1="91964" y1="55804" x2="91964" y2="60268"/>
                          <a14:foregroundMark x1="81250" y1="58482" x2="82143" y2="70982"/>
                          <a14:foregroundMark x1="81696" y1="79464" x2="85714" y2="86607"/>
                          <a14:foregroundMark x1="97768" y1="92411" x2="98214" y2="92411"/>
                          <a14:foregroundMark x1="8482" y1="23661" x2="9375" y2="31696"/>
                          <a14:foregroundMark x1="8036" y1="28571" x2="8036" y2="32143"/>
                          <a14:foregroundMark x1="8929" y1="34821" x2="8482" y2="39286"/>
                          <a14:foregroundMark x1="8482" y1="41518" x2="8036" y2="48661"/>
                          <a14:foregroundMark x1="7589" y1="53571" x2="7589" y2="56250"/>
                          <a14:foregroundMark x1="7143" y1="62500" x2="8036" y2="66518"/>
                          <a14:foregroundMark x1="8482" y1="67411" x2="8482" y2="71875"/>
                          <a14:foregroundMark x1="9375" y1="74107" x2="9821" y2="77232"/>
                          <a14:foregroundMark x1="9821" y1="79018" x2="11607" y2="84821"/>
                          <a14:foregroundMark x1="12500" y1="86161" x2="14286" y2="91071"/>
                          <a14:foregroundMark x1="15625" y1="92857" x2="16071" y2="91518"/>
                          <a14:foregroundMark x1="16518" y1="92857" x2="22321" y2="93304"/>
                          <a14:foregroundMark x1="24554" y1="93304" x2="27679" y2="93304"/>
                          <a14:foregroundMark x1="30357" y1="93304" x2="32589" y2="93304"/>
                          <a14:foregroundMark x1="33929" y1="92857" x2="36607" y2="91518"/>
                          <a14:foregroundMark x1="41964" y1="93304" x2="41964" y2="93304"/>
                          <a14:foregroundMark x1="48214" y1="92857" x2="48214" y2="92857"/>
                          <a14:foregroundMark x1="55357" y1="92857" x2="55357" y2="92857"/>
                          <a14:foregroundMark x1="66518" y1="92411" x2="66964" y2="92857"/>
                          <a14:foregroundMark x1="83929" y1="93304" x2="83929" y2="93304"/>
                          <a14:foregroundMark x1="76786" y1="93304" x2="76786" y2="93304"/>
                          <a14:foregroundMark x1="20089" y1="22321" x2="20089" y2="22768"/>
                          <a14:foregroundMark x1="21875" y1="26339" x2="21875" y2="27679"/>
                          <a14:foregroundMark x1="93304" y1="33036" x2="93304" y2="36161"/>
                          <a14:foregroundMark x1="93304" y1="45982" x2="93495" y2="48661"/>
                          <a14:foregroundMark x1="92857" y1="54911" x2="92411" y2="68750"/>
                          <a14:foregroundMark x1="25446" y1="15625" x2="36161" y2="15625"/>
                          <a14:foregroundMark x1="36161" y1="15625" x2="37500" y2="15625"/>
                          <a14:foregroundMark x1="40179" y1="16518" x2="42857" y2="16964"/>
                          <a14:foregroundMark x1="40179" y1="16071" x2="41518" y2="16071"/>
                          <a14:foregroundMark x1="46875" y1="16071" x2="47321" y2="16071"/>
                          <a14:foregroundMark x1="50000" y1="16518" x2="52232" y2="16071"/>
                          <a14:foregroundMark x1="54911" y1="16071" x2="57143" y2="16071"/>
                          <a14:foregroundMark x1="62500" y1="16518" x2="65179" y2="16964"/>
                          <a14:foregroundMark x1="68304" y1="16518" x2="70536" y2="16518"/>
                          <a14:foregroundMark x1="59375" y1="15625" x2="62054" y2="15625"/>
                          <a14:foregroundMark x1="64732" y1="16071" x2="71429" y2="15625"/>
                          <a14:foregroundMark x1="73661" y1="14286" x2="80804" y2="16071"/>
                          <a14:backgroundMark x1="94196" y1="52232" x2="94196" y2="52232"/>
                          <a14:backgroundMark x1="94643" y1="48661" x2="94643" y2="52232"/>
                          <a14:backgroundMark x1="96429" y1="23661" x2="97768" y2="29464"/>
                        </a14:backgroundRemoval>
                      </a14:imgEffect>
                    </a14:imgLayer>
                  </a14:imgProps>
                </a:ext>
                <a:ext uri="{28A0092B-C50C-407E-A947-70E740481C1C}">
                  <a14:useLocalDpi xmlns:a14="http://schemas.microsoft.com/office/drawing/2010/main" val="0"/>
                </a:ext>
              </a:extLst>
            </a:blip>
            <a:srcRect/>
            <a:stretch>
              <a:fillRect/>
            </a:stretch>
          </p:blipFill>
          <p:spPr bwMode="auto">
            <a:xfrm>
              <a:off x="0" y="-45915"/>
              <a:ext cx="2082801" cy="166624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B79182F-6E0F-4809-A14E-14465C643930}"/>
                </a:ext>
              </a:extLst>
            </p:cNvPr>
            <p:cNvSpPr txBox="1"/>
            <p:nvPr/>
          </p:nvSpPr>
          <p:spPr>
            <a:xfrm>
              <a:off x="25401" y="-8588"/>
              <a:ext cx="2072640" cy="246221"/>
            </a:xfrm>
            <a:prstGeom prst="rect">
              <a:avLst/>
            </a:prstGeom>
            <a:noFill/>
          </p:spPr>
          <p:txBody>
            <a:bodyPr wrap="square" rtlCol="0">
              <a:spAutoFit/>
            </a:bodyPr>
            <a:lstStyle/>
            <a:p>
              <a:pPr algn="ctr"/>
              <a:r>
                <a:rPr lang="en-US" sz="1000" dirty="0"/>
                <a:t>©cleanpng.com</a:t>
              </a:r>
            </a:p>
          </p:txBody>
        </p:sp>
        <p:sp>
          <p:nvSpPr>
            <p:cNvPr id="7" name="TextBox 6">
              <a:extLst>
                <a:ext uri="{FF2B5EF4-FFF2-40B4-BE49-F238E27FC236}">
                  <a16:creationId xmlns:a16="http://schemas.microsoft.com/office/drawing/2014/main" id="{807070A6-9F02-42AA-BC4F-5431DA21957F}"/>
                </a:ext>
              </a:extLst>
            </p:cNvPr>
            <p:cNvSpPr txBox="1"/>
            <p:nvPr/>
          </p:nvSpPr>
          <p:spPr>
            <a:xfrm>
              <a:off x="233681" y="436686"/>
              <a:ext cx="1778000" cy="954107"/>
            </a:xfrm>
            <a:prstGeom prst="rect">
              <a:avLst/>
            </a:prstGeom>
            <a:noFill/>
          </p:spPr>
          <p:txBody>
            <a:bodyPr wrap="square" rtlCol="0">
              <a:spAutoFit/>
            </a:bodyPr>
            <a:lstStyle/>
            <a:p>
              <a:r>
                <a:rPr lang="ko-KR" altLang="en-US" sz="2800" b="1" dirty="0"/>
                <a:t>선생님의 어휘 노트</a:t>
              </a:r>
              <a:endParaRPr lang="en-US" sz="2800" b="1" dirty="0"/>
            </a:p>
          </p:txBody>
        </p:sp>
      </p:grpSp>
    </p:spTree>
    <p:extLst>
      <p:ext uri="{BB962C8B-B14F-4D97-AF65-F5344CB8AC3E}">
        <p14:creationId xmlns:p14="http://schemas.microsoft.com/office/powerpoint/2010/main" val="4016517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11" name="Picture 10">
            <a:extLst>
              <a:ext uri="{FF2B5EF4-FFF2-40B4-BE49-F238E27FC236}">
                <a16:creationId xmlns:a16="http://schemas.microsoft.com/office/drawing/2014/main" id="{326CC90D-C08B-492E-892B-83B898BFB25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2197" t="39933" r="5630" b="49409"/>
          <a:stretch/>
        </p:blipFill>
        <p:spPr>
          <a:xfrm>
            <a:off x="0" y="-6245"/>
            <a:ext cx="12192000" cy="831146"/>
          </a:xfrm>
          <a:prstGeom prst="rect">
            <a:avLst/>
          </a:prstGeom>
        </p:spPr>
      </p:pic>
      <p:sp>
        <p:nvSpPr>
          <p:cNvPr id="20" name="Title 1">
            <a:extLst>
              <a:ext uri="{FF2B5EF4-FFF2-40B4-BE49-F238E27FC236}">
                <a16:creationId xmlns:a16="http://schemas.microsoft.com/office/drawing/2014/main" id="{65EE363A-1DFA-40A5-BFC2-0A554CA5CA54}"/>
              </a:ext>
            </a:extLst>
          </p:cNvPr>
          <p:cNvSpPr txBox="1">
            <a:spLocks/>
          </p:cNvSpPr>
          <p:nvPr/>
        </p:nvSpPr>
        <p:spPr>
          <a:xfrm>
            <a:off x="9275594" y="98502"/>
            <a:ext cx="2657354" cy="675057"/>
          </a:xfrm>
          <a:prstGeom prst="rect">
            <a:avLst/>
          </a:prstGeom>
        </p:spPr>
        <p:txBody>
          <a:bodyPr>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ko-KR" altLang="en-US" sz="3600" kern="0" dirty="0"/>
              <a:t>교과서 </a:t>
            </a:r>
            <a:r>
              <a:rPr lang="en-US" altLang="ko-KR" sz="3600" kern="0" dirty="0"/>
              <a:t>33</a:t>
            </a:r>
            <a:r>
              <a:rPr lang="ko-KR" altLang="en-US" sz="3600" kern="0" dirty="0"/>
              <a:t>쪽</a:t>
            </a:r>
            <a:endParaRPr lang="en-US" sz="3600" kern="0" dirty="0"/>
          </a:p>
        </p:txBody>
      </p:sp>
      <p:sp>
        <p:nvSpPr>
          <p:cNvPr id="21" name="TextBox 20">
            <a:extLst>
              <a:ext uri="{FF2B5EF4-FFF2-40B4-BE49-F238E27FC236}">
                <a16:creationId xmlns:a16="http://schemas.microsoft.com/office/drawing/2014/main" id="{89BA8F1C-668B-4459-9456-8E5EC3B0D0D7}"/>
              </a:ext>
            </a:extLst>
          </p:cNvPr>
          <p:cNvSpPr txBox="1"/>
          <p:nvPr/>
        </p:nvSpPr>
        <p:spPr>
          <a:xfrm>
            <a:off x="2905760" y="106313"/>
            <a:ext cx="6553200" cy="707886"/>
          </a:xfrm>
          <a:prstGeom prst="rect">
            <a:avLst/>
          </a:prstGeom>
          <a:noFill/>
        </p:spPr>
        <p:txBody>
          <a:bodyPr wrap="square" rtlCol="0">
            <a:spAutoFit/>
          </a:bodyPr>
          <a:lstStyle/>
          <a:p>
            <a:pPr algn="ctr"/>
            <a:r>
              <a:rPr lang="ko-KR" altLang="en-US" sz="4000" b="1" dirty="0"/>
              <a:t>역사와 공간 관련 어휘</a:t>
            </a:r>
            <a:endParaRPr lang="en-US" sz="4000" dirty="0"/>
          </a:p>
        </p:txBody>
      </p:sp>
      <p:graphicFrame>
        <p:nvGraphicFramePr>
          <p:cNvPr id="3" name="Table 5">
            <a:extLst>
              <a:ext uri="{FF2B5EF4-FFF2-40B4-BE49-F238E27FC236}">
                <a16:creationId xmlns:a16="http://schemas.microsoft.com/office/drawing/2014/main" id="{EA5EF553-CA77-4821-B91F-943C5C46647C}"/>
              </a:ext>
            </a:extLst>
          </p:cNvPr>
          <p:cNvGraphicFramePr>
            <a:graphicFrameLocks noGrp="1"/>
          </p:cNvGraphicFramePr>
          <p:nvPr>
            <p:extLst>
              <p:ext uri="{D42A27DB-BD31-4B8C-83A1-F6EECF244321}">
                <p14:modId xmlns:p14="http://schemas.microsoft.com/office/powerpoint/2010/main" val="3545115993"/>
              </p:ext>
            </p:extLst>
          </p:nvPr>
        </p:nvGraphicFramePr>
        <p:xfrm>
          <a:off x="0" y="847710"/>
          <a:ext cx="12192000" cy="4580595"/>
        </p:xfrm>
        <a:graphic>
          <a:graphicData uri="http://schemas.openxmlformats.org/drawingml/2006/table">
            <a:tbl>
              <a:tblPr firstRow="1" bandRow="1">
                <a:tableStyleId>{5940675A-B579-460E-94D1-54222C63F5DA}</a:tableStyleId>
              </a:tblPr>
              <a:tblGrid>
                <a:gridCol w="6096000">
                  <a:extLst>
                    <a:ext uri="{9D8B030D-6E8A-4147-A177-3AD203B41FA5}">
                      <a16:colId xmlns:a16="http://schemas.microsoft.com/office/drawing/2014/main" val="584074361"/>
                    </a:ext>
                  </a:extLst>
                </a:gridCol>
                <a:gridCol w="6096000">
                  <a:extLst>
                    <a:ext uri="{9D8B030D-6E8A-4147-A177-3AD203B41FA5}">
                      <a16:colId xmlns:a16="http://schemas.microsoft.com/office/drawing/2014/main" val="872838069"/>
                    </a:ext>
                  </a:extLst>
                </a:gridCol>
              </a:tblGrid>
              <a:tr h="1526865">
                <a:tc>
                  <a:txBody>
                    <a:bodyPr/>
                    <a:lstStyle/>
                    <a:p>
                      <a:pPr algn="ctr"/>
                      <a:r>
                        <a:rPr lang="ko-KR" altLang="en-US" sz="4000" dirty="0"/>
                        <a:t>나라를 세우다</a:t>
                      </a:r>
                      <a:endParaRPr lang="en-US" sz="4000" dirty="0"/>
                    </a:p>
                  </a:txBody>
                  <a:tcPr anchor="ctr"/>
                </a:tc>
                <a:tc>
                  <a:txBody>
                    <a:bodyPr/>
                    <a:lstStyle/>
                    <a:p>
                      <a:pPr algn="ctr"/>
                      <a:r>
                        <a:rPr lang="ko-KR" altLang="en-US" sz="4000" dirty="0"/>
                        <a:t>나라가 분열되다</a:t>
                      </a:r>
                      <a:r>
                        <a:rPr lang="en-US" altLang="ko-KR" sz="4000" dirty="0"/>
                        <a:t>/</a:t>
                      </a:r>
                      <a:r>
                        <a:rPr lang="ko-KR" altLang="en-US" sz="4000" dirty="0"/>
                        <a:t>분단되다</a:t>
                      </a:r>
                      <a:endParaRPr lang="en-US" sz="4000" dirty="0"/>
                    </a:p>
                  </a:txBody>
                  <a:tcPr anchor="ctr"/>
                </a:tc>
                <a:extLst>
                  <a:ext uri="{0D108BD9-81ED-4DB2-BD59-A6C34878D82A}">
                    <a16:rowId xmlns:a16="http://schemas.microsoft.com/office/drawing/2014/main" val="1397550142"/>
                  </a:ext>
                </a:extLst>
              </a:tr>
              <a:tr h="1526865">
                <a:tc>
                  <a:txBody>
                    <a:bodyPr/>
                    <a:lstStyle/>
                    <a:p>
                      <a:pPr algn="ctr"/>
                      <a:r>
                        <a:rPr lang="ko-KR" altLang="en-US" sz="4000" dirty="0"/>
                        <a:t>나라를 침략하다</a:t>
                      </a:r>
                      <a:r>
                        <a:rPr lang="en-US" altLang="ko-KR" sz="4000" dirty="0"/>
                        <a:t>/</a:t>
                      </a:r>
                      <a:r>
                        <a:rPr lang="ko-KR" altLang="en-US" sz="4000" dirty="0"/>
                        <a:t>정복하다</a:t>
                      </a:r>
                      <a:endParaRPr lang="en-US" sz="4000" dirty="0"/>
                    </a:p>
                  </a:txBody>
                  <a:tcPr anchor="ctr"/>
                </a:tc>
                <a:tc>
                  <a:txBody>
                    <a:bodyPr/>
                    <a:lstStyle/>
                    <a:p>
                      <a:pPr algn="ctr"/>
                      <a:r>
                        <a:rPr lang="ko-KR" altLang="en-US" sz="4000" dirty="0"/>
                        <a:t>나라를 하나로 통일하다</a:t>
                      </a:r>
                      <a:endParaRPr lang="en-US" sz="4000" dirty="0"/>
                    </a:p>
                  </a:txBody>
                  <a:tcPr anchor="ctr"/>
                </a:tc>
                <a:extLst>
                  <a:ext uri="{0D108BD9-81ED-4DB2-BD59-A6C34878D82A}">
                    <a16:rowId xmlns:a16="http://schemas.microsoft.com/office/drawing/2014/main" val="2073955797"/>
                  </a:ext>
                </a:extLst>
              </a:tr>
              <a:tr h="1526865">
                <a:tc>
                  <a:txBody>
                    <a:bodyPr/>
                    <a:lstStyle/>
                    <a:p>
                      <a:pPr algn="ctr"/>
                      <a:r>
                        <a:rPr lang="ko-KR" altLang="en-US" sz="4000" dirty="0"/>
                        <a:t>독립하다</a:t>
                      </a:r>
                      <a:endParaRPr lang="en-US" sz="4000" dirty="0"/>
                    </a:p>
                  </a:txBody>
                  <a:tcPr anchor="ctr"/>
                </a:tc>
                <a:tc>
                  <a:txBody>
                    <a:bodyPr/>
                    <a:lstStyle/>
                    <a:p>
                      <a:pPr algn="ctr"/>
                      <a:endParaRPr lang="en-US" sz="4000" dirty="0"/>
                    </a:p>
                  </a:txBody>
                  <a:tcPr anchor="ctr"/>
                </a:tc>
                <a:extLst>
                  <a:ext uri="{0D108BD9-81ED-4DB2-BD59-A6C34878D82A}">
                    <a16:rowId xmlns:a16="http://schemas.microsoft.com/office/drawing/2014/main" val="53464318"/>
                  </a:ext>
                </a:extLst>
              </a:tr>
            </a:tbl>
          </a:graphicData>
        </a:graphic>
      </p:graphicFrame>
      <p:sp>
        <p:nvSpPr>
          <p:cNvPr id="7" name="Rectangle 6">
            <a:extLst>
              <a:ext uri="{FF2B5EF4-FFF2-40B4-BE49-F238E27FC236}">
                <a16:creationId xmlns:a16="http://schemas.microsoft.com/office/drawing/2014/main" id="{58AEBB63-F2C2-4A7E-B392-D1560321F70F}"/>
              </a:ext>
            </a:extLst>
          </p:cNvPr>
          <p:cNvSpPr/>
          <p:nvPr/>
        </p:nvSpPr>
        <p:spPr>
          <a:xfrm>
            <a:off x="6096000" y="3918730"/>
            <a:ext cx="6096000" cy="150957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3200" dirty="0"/>
              <a:t>여기 있는 어휘들의 공통점은</a:t>
            </a:r>
            <a:r>
              <a:rPr lang="en-US" altLang="ko-KR" sz="3200" dirty="0"/>
              <a:t>?</a:t>
            </a:r>
            <a:endParaRPr lang="en-US" sz="3200" dirty="0"/>
          </a:p>
        </p:txBody>
      </p:sp>
    </p:spTree>
    <p:extLst>
      <p:ext uri="{BB962C8B-B14F-4D97-AF65-F5344CB8AC3E}">
        <p14:creationId xmlns:p14="http://schemas.microsoft.com/office/powerpoint/2010/main" val="1147108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11" name="Picture 10">
            <a:extLst>
              <a:ext uri="{FF2B5EF4-FFF2-40B4-BE49-F238E27FC236}">
                <a16:creationId xmlns:a16="http://schemas.microsoft.com/office/drawing/2014/main" id="{326CC90D-C08B-492E-892B-83B898BFB25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2197" t="39933" r="5630" b="49409"/>
          <a:stretch/>
        </p:blipFill>
        <p:spPr>
          <a:xfrm>
            <a:off x="0" y="-6245"/>
            <a:ext cx="12192000" cy="831146"/>
          </a:xfrm>
          <a:prstGeom prst="rect">
            <a:avLst/>
          </a:prstGeom>
        </p:spPr>
      </p:pic>
      <p:sp>
        <p:nvSpPr>
          <p:cNvPr id="20" name="Title 1">
            <a:extLst>
              <a:ext uri="{FF2B5EF4-FFF2-40B4-BE49-F238E27FC236}">
                <a16:creationId xmlns:a16="http://schemas.microsoft.com/office/drawing/2014/main" id="{65EE363A-1DFA-40A5-BFC2-0A554CA5CA54}"/>
              </a:ext>
            </a:extLst>
          </p:cNvPr>
          <p:cNvSpPr txBox="1">
            <a:spLocks/>
          </p:cNvSpPr>
          <p:nvPr/>
        </p:nvSpPr>
        <p:spPr>
          <a:xfrm>
            <a:off x="9275594" y="98502"/>
            <a:ext cx="2657354" cy="675057"/>
          </a:xfrm>
          <a:prstGeom prst="rect">
            <a:avLst/>
          </a:prstGeom>
        </p:spPr>
        <p:txBody>
          <a:bodyPr>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ko-KR" altLang="en-US" sz="3600" kern="0" dirty="0"/>
              <a:t>교과서 </a:t>
            </a:r>
            <a:r>
              <a:rPr lang="en-US" altLang="ko-KR" sz="3600" kern="0" dirty="0"/>
              <a:t>33</a:t>
            </a:r>
            <a:r>
              <a:rPr lang="ko-KR" altLang="en-US" sz="3600" kern="0" dirty="0"/>
              <a:t>쪽</a:t>
            </a:r>
            <a:endParaRPr lang="en-US" sz="3600" kern="0" dirty="0"/>
          </a:p>
        </p:txBody>
      </p:sp>
      <p:sp>
        <p:nvSpPr>
          <p:cNvPr id="21" name="TextBox 20">
            <a:extLst>
              <a:ext uri="{FF2B5EF4-FFF2-40B4-BE49-F238E27FC236}">
                <a16:creationId xmlns:a16="http://schemas.microsoft.com/office/drawing/2014/main" id="{89BA8F1C-668B-4459-9456-8E5EC3B0D0D7}"/>
              </a:ext>
            </a:extLst>
          </p:cNvPr>
          <p:cNvSpPr txBox="1"/>
          <p:nvPr/>
        </p:nvSpPr>
        <p:spPr>
          <a:xfrm>
            <a:off x="2905760" y="106313"/>
            <a:ext cx="6553200" cy="707886"/>
          </a:xfrm>
          <a:prstGeom prst="rect">
            <a:avLst/>
          </a:prstGeom>
          <a:noFill/>
        </p:spPr>
        <p:txBody>
          <a:bodyPr wrap="square" rtlCol="0">
            <a:spAutoFit/>
          </a:bodyPr>
          <a:lstStyle/>
          <a:p>
            <a:pPr algn="ctr"/>
            <a:r>
              <a:rPr lang="ko-KR" altLang="en-US" sz="4000" b="1" dirty="0"/>
              <a:t>역사와 공간 관련 어휘</a:t>
            </a:r>
            <a:endParaRPr lang="en-US" sz="4000" dirty="0"/>
          </a:p>
        </p:txBody>
      </p:sp>
      <p:graphicFrame>
        <p:nvGraphicFramePr>
          <p:cNvPr id="3" name="Table 5">
            <a:extLst>
              <a:ext uri="{FF2B5EF4-FFF2-40B4-BE49-F238E27FC236}">
                <a16:creationId xmlns:a16="http://schemas.microsoft.com/office/drawing/2014/main" id="{EA5EF553-CA77-4821-B91F-943C5C46647C}"/>
              </a:ext>
            </a:extLst>
          </p:cNvPr>
          <p:cNvGraphicFramePr>
            <a:graphicFrameLocks noGrp="1"/>
          </p:cNvGraphicFramePr>
          <p:nvPr>
            <p:extLst>
              <p:ext uri="{D42A27DB-BD31-4B8C-83A1-F6EECF244321}">
                <p14:modId xmlns:p14="http://schemas.microsoft.com/office/powerpoint/2010/main" val="2255236907"/>
              </p:ext>
            </p:extLst>
          </p:nvPr>
        </p:nvGraphicFramePr>
        <p:xfrm>
          <a:off x="0" y="847710"/>
          <a:ext cx="12192000" cy="4580595"/>
        </p:xfrm>
        <a:graphic>
          <a:graphicData uri="http://schemas.openxmlformats.org/drawingml/2006/table">
            <a:tbl>
              <a:tblPr firstRow="1" bandRow="1">
                <a:tableStyleId>{5940675A-B579-460E-94D1-54222C63F5DA}</a:tableStyleId>
              </a:tblPr>
              <a:tblGrid>
                <a:gridCol w="6096000">
                  <a:extLst>
                    <a:ext uri="{9D8B030D-6E8A-4147-A177-3AD203B41FA5}">
                      <a16:colId xmlns:a16="http://schemas.microsoft.com/office/drawing/2014/main" val="584074361"/>
                    </a:ext>
                  </a:extLst>
                </a:gridCol>
                <a:gridCol w="6096000">
                  <a:extLst>
                    <a:ext uri="{9D8B030D-6E8A-4147-A177-3AD203B41FA5}">
                      <a16:colId xmlns:a16="http://schemas.microsoft.com/office/drawing/2014/main" val="872838069"/>
                    </a:ext>
                  </a:extLst>
                </a:gridCol>
              </a:tblGrid>
              <a:tr h="1526865">
                <a:tc>
                  <a:txBody>
                    <a:bodyPr/>
                    <a:lstStyle/>
                    <a:p>
                      <a:pPr algn="ctr"/>
                      <a:r>
                        <a:rPr lang="ko-KR" altLang="en-US" sz="4000" dirty="0"/>
                        <a:t>왕권을 강화하다</a:t>
                      </a:r>
                      <a:endParaRPr lang="en-US" sz="4000" dirty="0"/>
                    </a:p>
                  </a:txBody>
                  <a:tcPr anchor="ctr"/>
                </a:tc>
                <a:tc>
                  <a:txBody>
                    <a:bodyPr/>
                    <a:lstStyle/>
                    <a:p>
                      <a:pPr algn="ctr"/>
                      <a:r>
                        <a:rPr lang="ko-KR" altLang="en-US" sz="4000" dirty="0"/>
                        <a:t>정책을 실시하다</a:t>
                      </a:r>
                      <a:endParaRPr lang="en-US" sz="4000" dirty="0"/>
                    </a:p>
                  </a:txBody>
                  <a:tcPr anchor="ctr"/>
                </a:tc>
                <a:extLst>
                  <a:ext uri="{0D108BD9-81ED-4DB2-BD59-A6C34878D82A}">
                    <a16:rowId xmlns:a16="http://schemas.microsoft.com/office/drawing/2014/main" val="1397550142"/>
                  </a:ext>
                </a:extLst>
              </a:tr>
              <a:tr h="1526865">
                <a:tc>
                  <a:txBody>
                    <a:bodyPr/>
                    <a:lstStyle/>
                    <a:p>
                      <a:pPr algn="ctr"/>
                      <a:r>
                        <a:rPr lang="ko-KR" altLang="en-US" sz="4000" dirty="0"/>
                        <a:t>다양한 문화를 수용하다</a:t>
                      </a:r>
                      <a:endParaRPr lang="en-US" sz="4000" dirty="0"/>
                    </a:p>
                  </a:txBody>
                  <a:tcPr anchor="ctr"/>
                </a:tc>
                <a:tc>
                  <a:txBody>
                    <a:bodyPr/>
                    <a:lstStyle/>
                    <a:p>
                      <a:pPr algn="ctr"/>
                      <a:r>
                        <a:rPr lang="ko-KR" altLang="en-US" sz="4000" dirty="0"/>
                        <a:t>제도를 시행하다</a:t>
                      </a:r>
                      <a:endParaRPr lang="en-US" sz="4000" dirty="0"/>
                    </a:p>
                  </a:txBody>
                  <a:tcPr anchor="ctr"/>
                </a:tc>
                <a:extLst>
                  <a:ext uri="{0D108BD9-81ED-4DB2-BD59-A6C34878D82A}">
                    <a16:rowId xmlns:a16="http://schemas.microsoft.com/office/drawing/2014/main" val="2073955797"/>
                  </a:ext>
                </a:extLst>
              </a:tr>
              <a:tr h="1526865">
                <a:tc>
                  <a:txBody>
                    <a:bodyPr/>
                    <a:lstStyle/>
                    <a:p>
                      <a:pPr algn="ctr"/>
                      <a:r>
                        <a:rPr lang="ko-KR" altLang="en-US" sz="4000" dirty="0"/>
                        <a:t>영토를 확장하다</a:t>
                      </a:r>
                      <a:endParaRPr lang="en-US" sz="4000" dirty="0"/>
                    </a:p>
                  </a:txBody>
                  <a:tcPr anchor="ctr"/>
                </a:tc>
                <a:tc>
                  <a:txBody>
                    <a:bodyPr/>
                    <a:lstStyle/>
                    <a:p>
                      <a:pPr algn="ctr"/>
                      <a:endParaRPr lang="en-US" sz="4000" dirty="0"/>
                    </a:p>
                  </a:txBody>
                  <a:tcPr anchor="ctr"/>
                </a:tc>
                <a:extLst>
                  <a:ext uri="{0D108BD9-81ED-4DB2-BD59-A6C34878D82A}">
                    <a16:rowId xmlns:a16="http://schemas.microsoft.com/office/drawing/2014/main" val="53464318"/>
                  </a:ext>
                </a:extLst>
              </a:tr>
            </a:tbl>
          </a:graphicData>
        </a:graphic>
      </p:graphicFrame>
      <p:sp>
        <p:nvSpPr>
          <p:cNvPr id="7" name="Rectangle 6">
            <a:extLst>
              <a:ext uri="{FF2B5EF4-FFF2-40B4-BE49-F238E27FC236}">
                <a16:creationId xmlns:a16="http://schemas.microsoft.com/office/drawing/2014/main" id="{D52BC503-42E7-4592-99A8-BA229B9A26D8}"/>
              </a:ext>
            </a:extLst>
          </p:cNvPr>
          <p:cNvSpPr/>
          <p:nvPr/>
        </p:nvSpPr>
        <p:spPr>
          <a:xfrm>
            <a:off x="6096000" y="3918730"/>
            <a:ext cx="6096000" cy="150957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o-KR" altLang="en-US" sz="3200" dirty="0"/>
              <a:t>여기 있는 어휘들의 공통점은</a:t>
            </a:r>
            <a:r>
              <a:rPr lang="en-US" altLang="ko-KR" sz="3200" dirty="0"/>
              <a:t>?</a:t>
            </a:r>
            <a:endParaRPr lang="en-US" sz="3200" dirty="0"/>
          </a:p>
        </p:txBody>
      </p:sp>
    </p:spTree>
    <p:extLst>
      <p:ext uri="{BB962C8B-B14F-4D97-AF65-F5344CB8AC3E}">
        <p14:creationId xmlns:p14="http://schemas.microsoft.com/office/powerpoint/2010/main" val="3107656775"/>
      </p:ext>
    </p:extLst>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3212</TotalTime>
  <Words>1885</Words>
  <Application>Microsoft Office PowerPoint</Application>
  <PresentationFormat>Widescreen</PresentationFormat>
  <Paragraphs>330</Paragraphs>
  <Slides>33</Slides>
  <Notes>23</Notes>
  <HiddenSlides>0</HiddenSlides>
  <MMClips>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맑은 고딕</vt:lpstr>
      <vt:lpstr>맑은 고딕</vt:lpstr>
      <vt:lpstr>Arial</vt:lpstr>
      <vt:lpstr>Calibri</vt:lpstr>
      <vt:lpstr>Wingdings</vt:lpstr>
      <vt:lpstr>1_Office Theme</vt:lpstr>
      <vt:lpstr>     재외동포를 위한 한국어(영어권)   6-2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재외동포를 위한 한국어(영어권)   6-2</dc:title>
  <dc:creator>Grace Euna Ko</dc:creator>
  <cp:lastModifiedBy>Hyunkyu Yi</cp:lastModifiedBy>
  <cp:revision>166</cp:revision>
  <dcterms:created xsi:type="dcterms:W3CDTF">2020-04-18T22:55:50Z</dcterms:created>
  <dcterms:modified xsi:type="dcterms:W3CDTF">2020-06-13T01:11:56Z</dcterms:modified>
</cp:coreProperties>
</file>